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14"/>
  </p:notesMasterIdLst>
  <p:sldIdLst>
    <p:sldId id="256" r:id="rId2"/>
    <p:sldId id="286" r:id="rId3"/>
    <p:sldId id="264" r:id="rId4"/>
    <p:sldId id="287" r:id="rId5"/>
    <p:sldId id="289" r:id="rId6"/>
    <p:sldId id="257" r:id="rId7"/>
    <p:sldId id="269" r:id="rId8"/>
    <p:sldId id="279" r:id="rId9"/>
    <p:sldId id="288" r:id="rId10"/>
    <p:sldId id="265" r:id="rId11"/>
    <p:sldId id="284" r:id="rId12"/>
    <p:sldId id="25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409" autoAdjust="0"/>
  </p:normalViewPr>
  <p:slideViewPr>
    <p:cSldViewPr snapToGrid="0">
      <p:cViewPr varScale="1">
        <p:scale>
          <a:sx n="105" d="100"/>
          <a:sy n="105" d="100"/>
        </p:scale>
        <p:origin x="79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emf"/><Relationship Id="rId18" Type="http://schemas.openxmlformats.org/officeDocument/2006/relationships/image" Target="../media/image3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12" Type="http://schemas.openxmlformats.org/officeDocument/2006/relationships/image" Target="../media/image31.emf"/><Relationship Id="rId17" Type="http://schemas.openxmlformats.org/officeDocument/2006/relationships/image" Target="../media/image36.emf"/><Relationship Id="rId2" Type="http://schemas.openxmlformats.org/officeDocument/2006/relationships/image" Target="../media/image21.emf"/><Relationship Id="rId16" Type="http://schemas.openxmlformats.org/officeDocument/2006/relationships/image" Target="../media/image35.emf"/><Relationship Id="rId1" Type="http://schemas.openxmlformats.org/officeDocument/2006/relationships/image" Target="../media/image20.emf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5" Type="http://schemas.openxmlformats.org/officeDocument/2006/relationships/image" Target="../media/image3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Relationship Id="rId14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image" Target="../media/image50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12" Type="http://schemas.openxmlformats.org/officeDocument/2006/relationships/image" Target="../media/image49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Relationship Id="rId6" Type="http://schemas.openxmlformats.org/officeDocument/2006/relationships/image" Target="../media/image43.emf"/><Relationship Id="rId11" Type="http://schemas.openxmlformats.org/officeDocument/2006/relationships/image" Target="../media/image48.emf"/><Relationship Id="rId5" Type="http://schemas.openxmlformats.org/officeDocument/2006/relationships/image" Target="../media/image42.emf"/><Relationship Id="rId10" Type="http://schemas.openxmlformats.org/officeDocument/2006/relationships/image" Target="../media/image47.emf"/><Relationship Id="rId4" Type="http://schemas.openxmlformats.org/officeDocument/2006/relationships/image" Target="../media/image41.emf"/><Relationship Id="rId9" Type="http://schemas.openxmlformats.org/officeDocument/2006/relationships/image" Target="../media/image46.emf"/><Relationship Id="rId14" Type="http://schemas.openxmlformats.org/officeDocument/2006/relationships/image" Target="../media/image51.e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13" Type="http://schemas.openxmlformats.org/officeDocument/2006/relationships/image" Target="../media/image64.emf"/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12" Type="http://schemas.openxmlformats.org/officeDocument/2006/relationships/image" Target="../media/image63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Relationship Id="rId6" Type="http://schemas.openxmlformats.org/officeDocument/2006/relationships/image" Target="../media/image57.emf"/><Relationship Id="rId11" Type="http://schemas.openxmlformats.org/officeDocument/2006/relationships/image" Target="../media/image62.emf"/><Relationship Id="rId5" Type="http://schemas.openxmlformats.org/officeDocument/2006/relationships/image" Target="../media/image56.emf"/><Relationship Id="rId10" Type="http://schemas.openxmlformats.org/officeDocument/2006/relationships/image" Target="../media/image61.emf"/><Relationship Id="rId4" Type="http://schemas.openxmlformats.org/officeDocument/2006/relationships/image" Target="../media/image55.emf"/><Relationship Id="rId9" Type="http://schemas.openxmlformats.org/officeDocument/2006/relationships/image" Target="../media/image60.e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13" Type="http://schemas.openxmlformats.org/officeDocument/2006/relationships/image" Target="../media/image78.emf"/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12" Type="http://schemas.openxmlformats.org/officeDocument/2006/relationships/image" Target="../media/image77.emf"/><Relationship Id="rId2" Type="http://schemas.openxmlformats.org/officeDocument/2006/relationships/image" Target="../media/image67.wmf"/><Relationship Id="rId1" Type="http://schemas.openxmlformats.org/officeDocument/2006/relationships/image" Target="../media/image66.emf"/><Relationship Id="rId6" Type="http://schemas.openxmlformats.org/officeDocument/2006/relationships/image" Target="../media/image71.emf"/><Relationship Id="rId11" Type="http://schemas.openxmlformats.org/officeDocument/2006/relationships/image" Target="../media/image76.emf"/><Relationship Id="rId5" Type="http://schemas.openxmlformats.org/officeDocument/2006/relationships/image" Target="../media/image70.emf"/><Relationship Id="rId10" Type="http://schemas.openxmlformats.org/officeDocument/2006/relationships/image" Target="../media/image75.emf"/><Relationship Id="rId4" Type="http://schemas.openxmlformats.org/officeDocument/2006/relationships/image" Target="../media/image69.emf"/><Relationship Id="rId9" Type="http://schemas.openxmlformats.org/officeDocument/2006/relationships/image" Target="../media/image74.emf"/><Relationship Id="rId14" Type="http://schemas.openxmlformats.org/officeDocument/2006/relationships/image" Target="../media/image7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9B0DD-AE95-44CF-A1AB-4954BFAF1EC7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E25A8-50DB-46DE-A960-38ADBD71B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738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E25A8-50DB-46DE-A960-38ADBD71B91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961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E25A8-50DB-46DE-A960-38ADBD71B91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665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E25A8-50DB-46DE-A960-38ADBD71B91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665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(1) - приведен пример оплаты услуг 300 000 в год на семью до 5 человек, данные статистической выборки.</a:t>
            </a: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(2) - приведен пример оплаты услуг 145 000 в год на семью до 5 человек на услуги стационара и косметологии , данные статистической выборки.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E25A8-50DB-46DE-A960-38ADBD71B91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833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EB704-0DDA-4673-A108-CA1DF3713B7F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847D-E7CF-45F5-936A-7BC70CC47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91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EB704-0DDA-4673-A108-CA1DF3713B7F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847D-E7CF-45F5-936A-7BC70CC47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090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EB704-0DDA-4673-A108-CA1DF3713B7F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847D-E7CF-45F5-936A-7BC70CC473A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94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EB704-0DDA-4673-A108-CA1DF3713B7F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847D-E7CF-45F5-936A-7BC70CC47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741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EB704-0DDA-4673-A108-CA1DF3713B7F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847D-E7CF-45F5-936A-7BC70CC473A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0350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EB704-0DDA-4673-A108-CA1DF3713B7F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847D-E7CF-45F5-936A-7BC70CC47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399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EB704-0DDA-4673-A108-CA1DF3713B7F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847D-E7CF-45F5-936A-7BC70CC47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527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EB704-0DDA-4673-A108-CA1DF3713B7F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847D-E7CF-45F5-936A-7BC70CC47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81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EB704-0DDA-4673-A108-CA1DF3713B7F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847D-E7CF-45F5-936A-7BC70CC47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148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EB704-0DDA-4673-A108-CA1DF3713B7F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847D-E7CF-45F5-936A-7BC70CC47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245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EB704-0DDA-4673-A108-CA1DF3713B7F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847D-E7CF-45F5-936A-7BC70CC47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868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EB704-0DDA-4673-A108-CA1DF3713B7F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847D-E7CF-45F5-936A-7BC70CC47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67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EB704-0DDA-4673-A108-CA1DF3713B7F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847D-E7CF-45F5-936A-7BC70CC47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243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EB704-0DDA-4673-A108-CA1DF3713B7F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847D-E7CF-45F5-936A-7BC70CC47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84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EB704-0DDA-4673-A108-CA1DF3713B7F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847D-E7CF-45F5-936A-7BC70CC47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347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EB704-0DDA-4673-A108-CA1DF3713B7F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847D-E7CF-45F5-936A-7BC70CC47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229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EB704-0DDA-4673-A108-CA1DF3713B7F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036847D-E7CF-45F5-936A-7BC70CC47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79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80.png"/><Relationship Id="rId18" Type="http://schemas.openxmlformats.org/officeDocument/2006/relationships/oleObject" Target="../embeddings/oleObject66.bin"/><Relationship Id="rId26" Type="http://schemas.openxmlformats.org/officeDocument/2006/relationships/oleObject" Target="../embeddings/oleObject70.bin"/><Relationship Id="rId3" Type="http://schemas.openxmlformats.org/officeDocument/2006/relationships/oleObject" Target="../embeddings/oleObject59.bin"/><Relationship Id="rId21" Type="http://schemas.openxmlformats.org/officeDocument/2006/relationships/image" Target="../media/image74.emf"/><Relationship Id="rId7" Type="http://schemas.openxmlformats.org/officeDocument/2006/relationships/oleObject" Target="../embeddings/oleObject61.bin"/><Relationship Id="rId12" Type="http://schemas.openxmlformats.org/officeDocument/2006/relationships/image" Target="../media/image70.emf"/><Relationship Id="rId17" Type="http://schemas.openxmlformats.org/officeDocument/2006/relationships/image" Target="../media/image72.emf"/><Relationship Id="rId25" Type="http://schemas.openxmlformats.org/officeDocument/2006/relationships/image" Target="../media/image76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5.bin"/><Relationship Id="rId20" Type="http://schemas.openxmlformats.org/officeDocument/2006/relationships/oleObject" Target="../embeddings/oleObject67.bin"/><Relationship Id="rId29" Type="http://schemas.openxmlformats.org/officeDocument/2006/relationships/image" Target="../media/image78.e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63.bin"/><Relationship Id="rId24" Type="http://schemas.openxmlformats.org/officeDocument/2006/relationships/oleObject" Target="../embeddings/oleObject69.bin"/><Relationship Id="rId5" Type="http://schemas.openxmlformats.org/officeDocument/2006/relationships/oleObject" Target="../embeddings/oleObject60.bin"/><Relationship Id="rId15" Type="http://schemas.openxmlformats.org/officeDocument/2006/relationships/image" Target="../media/image71.emf"/><Relationship Id="rId23" Type="http://schemas.openxmlformats.org/officeDocument/2006/relationships/image" Target="../media/image75.emf"/><Relationship Id="rId28" Type="http://schemas.openxmlformats.org/officeDocument/2006/relationships/oleObject" Target="../embeddings/oleObject71.bin"/><Relationship Id="rId10" Type="http://schemas.openxmlformats.org/officeDocument/2006/relationships/image" Target="../media/image69.emf"/><Relationship Id="rId19" Type="http://schemas.openxmlformats.org/officeDocument/2006/relationships/image" Target="../media/image73.emf"/><Relationship Id="rId31" Type="http://schemas.openxmlformats.org/officeDocument/2006/relationships/image" Target="../media/image79.emf"/><Relationship Id="rId4" Type="http://schemas.openxmlformats.org/officeDocument/2006/relationships/image" Target="../media/image66.emf"/><Relationship Id="rId9" Type="http://schemas.openxmlformats.org/officeDocument/2006/relationships/oleObject" Target="../embeddings/oleObject62.bin"/><Relationship Id="rId14" Type="http://schemas.openxmlformats.org/officeDocument/2006/relationships/oleObject" Target="../embeddings/oleObject64.bin"/><Relationship Id="rId22" Type="http://schemas.openxmlformats.org/officeDocument/2006/relationships/oleObject" Target="../embeddings/oleObject68.bin"/><Relationship Id="rId27" Type="http://schemas.openxmlformats.org/officeDocument/2006/relationships/image" Target="../media/image77.emf"/><Relationship Id="rId30" Type="http://schemas.openxmlformats.org/officeDocument/2006/relationships/oleObject" Target="../embeddings/oleObject72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9.emf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12.bin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3.emf"/><Relationship Id="rId7" Type="http://schemas.openxmlformats.org/officeDocument/2006/relationships/image" Target="../media/image6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1.emf"/><Relationship Id="rId25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29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.emf"/><Relationship Id="rId24" Type="http://schemas.openxmlformats.org/officeDocument/2006/relationships/oleObject" Target="../embeddings/oleObject11.bin"/><Relationship Id="rId5" Type="http://schemas.openxmlformats.org/officeDocument/2006/relationships/image" Target="../media/image5.emf"/><Relationship Id="rId15" Type="http://schemas.openxmlformats.org/officeDocument/2006/relationships/image" Target="../media/image10.emf"/><Relationship Id="rId23" Type="http://schemas.openxmlformats.org/officeDocument/2006/relationships/image" Target="../media/image14.emf"/><Relationship Id="rId28" Type="http://schemas.openxmlformats.org/officeDocument/2006/relationships/oleObject" Target="../embeddings/oleObject13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e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oleObject" Target="../embeddings/oleObject19.bin"/><Relationship Id="rId18" Type="http://schemas.openxmlformats.org/officeDocument/2006/relationships/image" Target="../media/image27.emf"/><Relationship Id="rId26" Type="http://schemas.openxmlformats.org/officeDocument/2006/relationships/image" Target="../media/image31.emf"/><Relationship Id="rId3" Type="http://schemas.openxmlformats.org/officeDocument/2006/relationships/oleObject" Target="../embeddings/oleObject14.bin"/><Relationship Id="rId21" Type="http://schemas.openxmlformats.org/officeDocument/2006/relationships/oleObject" Target="../embeddings/oleObject23.bin"/><Relationship Id="rId34" Type="http://schemas.openxmlformats.org/officeDocument/2006/relationships/image" Target="../media/image35.emf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4.emf"/><Relationship Id="rId17" Type="http://schemas.openxmlformats.org/officeDocument/2006/relationships/oleObject" Target="../embeddings/oleObject21.bin"/><Relationship Id="rId25" Type="http://schemas.openxmlformats.org/officeDocument/2006/relationships/oleObject" Target="../embeddings/oleObject25.bin"/><Relationship Id="rId33" Type="http://schemas.openxmlformats.org/officeDocument/2006/relationships/oleObject" Target="../embeddings/oleObject29.bin"/><Relationship Id="rId38" Type="http://schemas.openxmlformats.org/officeDocument/2006/relationships/image" Target="../media/image37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emf"/><Relationship Id="rId20" Type="http://schemas.openxmlformats.org/officeDocument/2006/relationships/image" Target="../media/image28.emf"/><Relationship Id="rId29" Type="http://schemas.openxmlformats.org/officeDocument/2006/relationships/oleObject" Target="../embeddings/oleObject27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18.bin"/><Relationship Id="rId24" Type="http://schemas.openxmlformats.org/officeDocument/2006/relationships/image" Target="../media/image30.emf"/><Relationship Id="rId32" Type="http://schemas.openxmlformats.org/officeDocument/2006/relationships/image" Target="../media/image34.emf"/><Relationship Id="rId37" Type="http://schemas.openxmlformats.org/officeDocument/2006/relationships/oleObject" Target="../embeddings/oleObject31.bin"/><Relationship Id="rId5" Type="http://schemas.openxmlformats.org/officeDocument/2006/relationships/oleObject" Target="../embeddings/oleObject15.bin"/><Relationship Id="rId15" Type="http://schemas.openxmlformats.org/officeDocument/2006/relationships/oleObject" Target="../embeddings/oleObject20.bin"/><Relationship Id="rId23" Type="http://schemas.openxmlformats.org/officeDocument/2006/relationships/oleObject" Target="../embeddings/oleObject24.bin"/><Relationship Id="rId28" Type="http://schemas.openxmlformats.org/officeDocument/2006/relationships/image" Target="../media/image32.emf"/><Relationship Id="rId36" Type="http://schemas.openxmlformats.org/officeDocument/2006/relationships/image" Target="../media/image36.emf"/><Relationship Id="rId10" Type="http://schemas.openxmlformats.org/officeDocument/2006/relationships/image" Target="../media/image23.emf"/><Relationship Id="rId19" Type="http://schemas.openxmlformats.org/officeDocument/2006/relationships/oleObject" Target="../embeddings/oleObject22.bin"/><Relationship Id="rId31" Type="http://schemas.openxmlformats.org/officeDocument/2006/relationships/oleObject" Target="../embeddings/oleObject28.bin"/><Relationship Id="rId4" Type="http://schemas.openxmlformats.org/officeDocument/2006/relationships/image" Target="../media/image20.e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25.emf"/><Relationship Id="rId22" Type="http://schemas.openxmlformats.org/officeDocument/2006/relationships/image" Target="../media/image29.emf"/><Relationship Id="rId27" Type="http://schemas.openxmlformats.org/officeDocument/2006/relationships/oleObject" Target="../embeddings/oleObject26.bin"/><Relationship Id="rId30" Type="http://schemas.openxmlformats.org/officeDocument/2006/relationships/image" Target="../media/image33.emf"/><Relationship Id="rId35" Type="http://schemas.openxmlformats.org/officeDocument/2006/relationships/oleObject" Target="../embeddings/oleObject30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oleObject" Target="../embeddings/oleObject37.bin"/><Relationship Id="rId18" Type="http://schemas.openxmlformats.org/officeDocument/2006/relationships/image" Target="../media/image45.emf"/><Relationship Id="rId26" Type="http://schemas.openxmlformats.org/officeDocument/2006/relationships/image" Target="../media/image49.emf"/><Relationship Id="rId3" Type="http://schemas.openxmlformats.org/officeDocument/2006/relationships/oleObject" Target="../embeddings/oleObject32.bin"/><Relationship Id="rId21" Type="http://schemas.openxmlformats.org/officeDocument/2006/relationships/oleObject" Target="../embeddings/oleObject41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42.emf"/><Relationship Id="rId17" Type="http://schemas.openxmlformats.org/officeDocument/2006/relationships/oleObject" Target="../embeddings/oleObject39.bin"/><Relationship Id="rId25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4.emf"/><Relationship Id="rId20" Type="http://schemas.openxmlformats.org/officeDocument/2006/relationships/image" Target="../media/image46.emf"/><Relationship Id="rId29" Type="http://schemas.openxmlformats.org/officeDocument/2006/relationships/oleObject" Target="../embeddings/oleObject45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emf"/><Relationship Id="rId11" Type="http://schemas.openxmlformats.org/officeDocument/2006/relationships/oleObject" Target="../embeddings/oleObject36.bin"/><Relationship Id="rId24" Type="http://schemas.openxmlformats.org/officeDocument/2006/relationships/image" Target="../media/image48.emf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23" Type="http://schemas.openxmlformats.org/officeDocument/2006/relationships/oleObject" Target="../embeddings/oleObject42.bin"/><Relationship Id="rId28" Type="http://schemas.openxmlformats.org/officeDocument/2006/relationships/image" Target="../media/image50.emf"/><Relationship Id="rId10" Type="http://schemas.openxmlformats.org/officeDocument/2006/relationships/image" Target="../media/image41.emf"/><Relationship Id="rId19" Type="http://schemas.openxmlformats.org/officeDocument/2006/relationships/oleObject" Target="../embeddings/oleObject40.bin"/><Relationship Id="rId4" Type="http://schemas.openxmlformats.org/officeDocument/2006/relationships/image" Target="../media/image38.emf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43.emf"/><Relationship Id="rId22" Type="http://schemas.openxmlformats.org/officeDocument/2006/relationships/image" Target="../media/image47.emf"/><Relationship Id="rId27" Type="http://schemas.openxmlformats.org/officeDocument/2006/relationships/oleObject" Target="../embeddings/oleObject44.bin"/><Relationship Id="rId30" Type="http://schemas.openxmlformats.org/officeDocument/2006/relationships/image" Target="../media/image5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oleObject" Target="../embeddings/oleObject51.bin"/><Relationship Id="rId18" Type="http://schemas.openxmlformats.org/officeDocument/2006/relationships/image" Target="../media/image59.emf"/><Relationship Id="rId26" Type="http://schemas.openxmlformats.org/officeDocument/2006/relationships/image" Target="../media/image63.emf"/><Relationship Id="rId3" Type="http://schemas.openxmlformats.org/officeDocument/2006/relationships/oleObject" Target="../embeddings/oleObject46.bin"/><Relationship Id="rId21" Type="http://schemas.openxmlformats.org/officeDocument/2006/relationships/oleObject" Target="../embeddings/oleObject55.bin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56.emf"/><Relationship Id="rId17" Type="http://schemas.openxmlformats.org/officeDocument/2006/relationships/oleObject" Target="../embeddings/oleObject53.bin"/><Relationship Id="rId25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8.emf"/><Relationship Id="rId20" Type="http://schemas.openxmlformats.org/officeDocument/2006/relationships/image" Target="../media/image60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53.emf"/><Relationship Id="rId11" Type="http://schemas.openxmlformats.org/officeDocument/2006/relationships/oleObject" Target="../embeddings/oleObject50.bin"/><Relationship Id="rId24" Type="http://schemas.openxmlformats.org/officeDocument/2006/relationships/image" Target="../media/image62.emf"/><Relationship Id="rId5" Type="http://schemas.openxmlformats.org/officeDocument/2006/relationships/oleObject" Target="../embeddings/oleObject47.bin"/><Relationship Id="rId15" Type="http://schemas.openxmlformats.org/officeDocument/2006/relationships/oleObject" Target="../embeddings/oleObject52.bin"/><Relationship Id="rId23" Type="http://schemas.openxmlformats.org/officeDocument/2006/relationships/oleObject" Target="../embeddings/oleObject56.bin"/><Relationship Id="rId28" Type="http://schemas.openxmlformats.org/officeDocument/2006/relationships/image" Target="../media/image64.emf"/><Relationship Id="rId10" Type="http://schemas.openxmlformats.org/officeDocument/2006/relationships/image" Target="../media/image55.emf"/><Relationship Id="rId19" Type="http://schemas.openxmlformats.org/officeDocument/2006/relationships/oleObject" Target="../embeddings/oleObject54.bin"/><Relationship Id="rId4" Type="http://schemas.openxmlformats.org/officeDocument/2006/relationships/image" Target="../media/image52.emf"/><Relationship Id="rId9" Type="http://schemas.openxmlformats.org/officeDocument/2006/relationships/oleObject" Target="../embeddings/oleObject49.bin"/><Relationship Id="rId14" Type="http://schemas.openxmlformats.org/officeDocument/2006/relationships/image" Target="../media/image57.emf"/><Relationship Id="rId22" Type="http://schemas.openxmlformats.org/officeDocument/2006/relationships/image" Target="../media/image61.emf"/><Relationship Id="rId27" Type="http://schemas.openxmlformats.org/officeDocument/2006/relationships/oleObject" Target="../embeddings/oleObject58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39" y="215843"/>
            <a:ext cx="5146767" cy="41603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31923" y="5207726"/>
            <a:ext cx="4456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Чита, ул.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Коханского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13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8(3022) 401-911, 217-911,</a:t>
            </a: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www.az-chita.ru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67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096142"/>
              </p:ext>
            </p:extLst>
          </p:nvPr>
        </p:nvGraphicFramePr>
        <p:xfrm>
          <a:off x="4442435" y="657647"/>
          <a:ext cx="1325563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" name="CorelDRAW" r:id="rId3" imgW="1325790" imgH="778359" progId="CorelDraw.Graphic.18">
                  <p:embed/>
                </p:oleObj>
              </mc:Choice>
              <mc:Fallback>
                <p:oleObj name="CorelDRAW" r:id="rId3" imgW="1325790" imgH="778359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42435" y="657647"/>
                        <a:ext cx="1325563" cy="77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556715"/>
              </p:ext>
            </p:extLst>
          </p:nvPr>
        </p:nvGraphicFramePr>
        <p:xfrm>
          <a:off x="-208418" y="4271639"/>
          <a:ext cx="1570037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" name="CorelDRAW" r:id="rId5" imgW="1573560" imgH="886320" progId="CorelDraw.Graphic.18">
                  <p:embed/>
                </p:oleObj>
              </mc:Choice>
              <mc:Fallback>
                <p:oleObj name="CorelDRAW" r:id="rId5" imgW="1573560" imgH="88632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208418" y="4271639"/>
                        <a:ext cx="1570037" cy="8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829755"/>
              </p:ext>
            </p:extLst>
          </p:nvPr>
        </p:nvGraphicFramePr>
        <p:xfrm>
          <a:off x="-233910" y="2394991"/>
          <a:ext cx="1630363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" name="CorelDRAW" r:id="rId7" imgW="1629752" imgH="869000" progId="CorelDraw.Graphic.18">
                  <p:embed/>
                </p:oleObj>
              </mc:Choice>
              <mc:Fallback>
                <p:oleObj name="CorelDRAW" r:id="rId7" imgW="1629752" imgH="86900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233910" y="2394991"/>
                        <a:ext cx="1630363" cy="86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00" y="0"/>
            <a:ext cx="10267041" cy="519611"/>
          </a:xfr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42142" y="-39907"/>
            <a:ext cx="104148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Преимущества для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VIP-</a:t>
            </a:r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клиента по карте «ПРИВИЛЕГИЯ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229920" y="566492"/>
            <a:ext cx="4929051" cy="6273225"/>
          </a:xfrm>
        </p:spPr>
        <p:txBody>
          <a:bodyPr>
            <a:normAutofit/>
          </a:bodyPr>
          <a:lstStyle/>
          <a:p>
            <a:pPr marL="0" indent="0" algn="ctr" fontAlgn="base">
              <a:spcBef>
                <a:spcPts val="400"/>
              </a:spcBef>
              <a:buNone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Координатор здоровья</a:t>
            </a:r>
          </a:p>
          <a:p>
            <a:pPr marL="0" indent="0" algn="ctr" fontAlgn="base">
              <a:spcBef>
                <a:spcPts val="400"/>
              </a:spcBef>
              <a:buNone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(персональный менеджер)</a:t>
            </a:r>
          </a:p>
          <a:p>
            <a:pPr marL="0" indent="0" algn="ctr" fontAlgn="base">
              <a:spcBef>
                <a:spcPts val="400"/>
              </a:spcBef>
              <a:buNone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Вашего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здоровья и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всей семьи,</a:t>
            </a:r>
          </a:p>
          <a:p>
            <a:pPr marL="0" indent="0" algn="ctr" fontAlgn="base">
              <a:spcBef>
                <a:spcPts val="400"/>
              </a:spcBef>
              <a:buNone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удобное расписание,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специалистов, </a:t>
            </a:r>
          </a:p>
          <a:p>
            <a:pPr marL="0" indent="0" algn="ctr" fontAlgn="base">
              <a:spcBef>
                <a:spcPts val="400"/>
              </a:spcBef>
              <a:buNone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результатов, вам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всегда есть кому </a:t>
            </a:r>
          </a:p>
          <a:p>
            <a:pPr marL="0" indent="0" algn="ctr" fontAlgn="base">
              <a:spcBef>
                <a:spcPts val="400"/>
              </a:spcBef>
              <a:buNone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позвонить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indent="0" algn="ctr" fontAlgn="base">
              <a:spcBef>
                <a:spcPts val="400"/>
              </a:spcBef>
              <a:buNone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base">
              <a:spcBef>
                <a:spcPts val="400"/>
              </a:spcBef>
              <a:buNone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Персонализированная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base">
              <a:spcBef>
                <a:spcPts val="400"/>
              </a:spcBef>
              <a:buNone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медицина:</a:t>
            </a:r>
          </a:p>
          <a:p>
            <a:pPr marL="0" indent="0" algn="ctr" fontAlgn="base">
              <a:spcBef>
                <a:spcPts val="400"/>
              </a:spcBef>
              <a:buNone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Формирование индивидуальных программ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base">
              <a:spcBef>
                <a:spcPts val="400"/>
              </a:spcBef>
              <a:buNone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оздоровления,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диагностики и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лечения</a:t>
            </a:r>
          </a:p>
          <a:p>
            <a:pPr marL="0" indent="0" algn="ctr" fontAlgn="base">
              <a:spcBef>
                <a:spcPts val="400"/>
              </a:spcBef>
              <a:buNone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Вас и Вашей семьи,</a:t>
            </a:r>
          </a:p>
          <a:p>
            <a:pPr marL="0" indent="0" algn="ctr" fontAlgn="base">
              <a:spcBef>
                <a:spcPts val="400"/>
              </a:spcBef>
              <a:buNone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обратная связь с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вашим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лечащим врачом </a:t>
            </a: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base">
              <a:spcBef>
                <a:spcPts val="400"/>
              </a:spcBef>
              <a:buNone/>
            </a:pPr>
            <a:endParaRPr lang="ru-RU" sz="12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base">
              <a:spcBef>
                <a:spcPts val="400"/>
              </a:spcBef>
              <a:buNone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Консультации специалистов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base">
              <a:spcBef>
                <a:spcPts val="400"/>
              </a:spcBef>
              <a:buNone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центральных баз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 и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Европы,</a:t>
            </a:r>
          </a:p>
          <a:p>
            <a:pPr marL="0" indent="0" algn="ctr" fontAlgn="base">
              <a:spcBef>
                <a:spcPts val="400"/>
              </a:spcBef>
              <a:buNone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консилиумы</a:t>
            </a:r>
          </a:p>
          <a:p>
            <a:pPr marL="0" indent="0" algn="ctr" fontAlgn="base">
              <a:spcBef>
                <a:spcPts val="400"/>
              </a:spcBef>
              <a:buNone/>
            </a:pP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base">
              <a:spcBef>
                <a:spcPts val="400"/>
              </a:spcBef>
              <a:buNone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base">
              <a:spcBef>
                <a:spcPts val="400"/>
              </a:spcBef>
              <a:buNone/>
            </a:pPr>
            <a:endParaRPr lang="ru-RU" sz="1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base">
              <a:spcBef>
                <a:spcPts val="400"/>
              </a:spcBef>
              <a:buNone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Экспресс-обследование 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base">
              <a:buNone/>
            </a:pP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base">
              <a:buNone/>
            </a:pP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146057"/>
              </p:ext>
            </p:extLst>
          </p:nvPr>
        </p:nvGraphicFramePr>
        <p:xfrm>
          <a:off x="41250" y="547774"/>
          <a:ext cx="7556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" name="CorelDRAW" r:id="rId9" imgW="755233" imgH="756059" progId="CorelDraw.Graphic.18">
                  <p:embed/>
                </p:oleObj>
              </mc:Choice>
              <mc:Fallback>
                <p:oleObj name="CorelDRAW" r:id="rId9" imgW="755233" imgH="756059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250" y="547774"/>
                        <a:ext cx="755650" cy="75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157237"/>
              </p:ext>
            </p:extLst>
          </p:nvPr>
        </p:nvGraphicFramePr>
        <p:xfrm>
          <a:off x="149425" y="5798210"/>
          <a:ext cx="792163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" name="CorelDRAW" r:id="rId11" imgW="791881" imgH="748145" progId="CorelDraw.Graphic.18">
                  <p:embed/>
                </p:oleObj>
              </mc:Choice>
              <mc:Fallback>
                <p:oleObj name="CorelDRAW" r:id="rId11" imgW="791881" imgH="74814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9425" y="5798210"/>
                        <a:ext cx="792163" cy="747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929051" y="672482"/>
            <a:ext cx="40233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Премиальная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скидка на </a:t>
            </a:r>
          </a:p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 услуги клиники, в том</a:t>
            </a:r>
          </a:p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числе на услуги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СТАЦИОНАРА и КОСМЕТОЛОГИИ 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/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82716" y="1848626"/>
            <a:ext cx="251754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Оплата бонусами </a:t>
            </a:r>
            <a:r>
              <a:rPr lang="ru-R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любой услуге в течение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всего года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 бонусов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возвращается с каждой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оплаты на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счет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карты «Привилегия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 descr="https://eco-lucas.ru/uploads/s/6/j/d/6jd2nh2velo0/img/dveARn80.pn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51" y="2109718"/>
            <a:ext cx="719455" cy="71945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5949562" y="3754758"/>
            <a:ext cx="198233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Льготный период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обслуживания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месяца</a:t>
            </a:r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1587755"/>
              </p:ext>
            </p:extLst>
          </p:nvPr>
        </p:nvGraphicFramePr>
        <p:xfrm>
          <a:off x="4846347" y="3754758"/>
          <a:ext cx="744537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3" name="CorelDRAW" r:id="rId14" imgW="744814" imgH="745628" progId="CorelDraw.Graphic.18">
                  <p:embed/>
                </p:oleObj>
              </mc:Choice>
              <mc:Fallback>
                <p:oleObj name="CorelDRAW" r:id="rId14" imgW="744814" imgH="74562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846347" y="3754758"/>
                        <a:ext cx="744537" cy="746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651892" y="4792259"/>
            <a:ext cx="27419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 с возвратом 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социальный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налоговый вычет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 лечение</a:t>
            </a:r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746764"/>
              </p:ext>
            </p:extLst>
          </p:nvPr>
        </p:nvGraphicFramePr>
        <p:xfrm>
          <a:off x="4846347" y="4943867"/>
          <a:ext cx="713835" cy="712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4" name="CorelDRAW" r:id="rId16" imgW="815594" imgH="815047" progId="CorelDraw.Graphic.18">
                  <p:embed/>
                </p:oleObj>
              </mc:Choice>
              <mc:Fallback>
                <p:oleObj name="CorelDRAW" r:id="rId16" imgW="815594" imgH="81504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846347" y="4943867"/>
                        <a:ext cx="713835" cy="712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787485"/>
              </p:ext>
            </p:extLst>
          </p:nvPr>
        </p:nvGraphicFramePr>
        <p:xfrm>
          <a:off x="4848617" y="6023007"/>
          <a:ext cx="803275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5" name="CorelDRAW" r:id="rId18" imgW="803738" imgH="804616" progId="CorelDraw.Graphic.18">
                  <p:embed/>
                </p:oleObj>
              </mc:Choice>
              <mc:Fallback>
                <p:oleObj name="CorelDRAW" r:id="rId18" imgW="803738" imgH="804616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848617" y="6023007"/>
                        <a:ext cx="803275" cy="804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9868456" y="552548"/>
            <a:ext cx="22032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VIP-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размещения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 стационаре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700361"/>
              </p:ext>
            </p:extLst>
          </p:nvPr>
        </p:nvGraphicFramePr>
        <p:xfrm>
          <a:off x="9103033" y="621482"/>
          <a:ext cx="815975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" name="CorelDRAW" r:id="rId20" imgW="816313" imgH="817205" progId="CorelDraw.Graphic.18">
                  <p:embed/>
                </p:oleObj>
              </mc:Choice>
              <mc:Fallback>
                <p:oleObj name="CorelDRAW" r:id="rId20" imgW="816313" imgH="81720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103033" y="621482"/>
                        <a:ext cx="815975" cy="817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016083"/>
              </p:ext>
            </p:extLst>
          </p:nvPr>
        </p:nvGraphicFramePr>
        <p:xfrm>
          <a:off x="9114972" y="1732406"/>
          <a:ext cx="741363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" name="CorelDRAW" r:id="rId22" imgW="741939" imgH="822241" progId="CorelDraw.Graphic.18">
                  <p:embed/>
                </p:oleObj>
              </mc:Choice>
              <mc:Fallback>
                <p:oleObj name="CorelDRAW" r:id="rId22" imgW="741939" imgH="822241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9114972" y="1732406"/>
                        <a:ext cx="741363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9919008" y="1536543"/>
            <a:ext cx="20912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VIP-зона ожидания: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ожидайте прием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специалиста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комфортабельных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условиях</a:t>
            </a:r>
          </a:p>
        </p:txBody>
      </p:sp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207709"/>
              </p:ext>
            </p:extLst>
          </p:nvPr>
        </p:nvGraphicFramePr>
        <p:xfrm>
          <a:off x="8987280" y="3013925"/>
          <a:ext cx="131762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" name="CorelDRAW" r:id="rId24" imgW="1318245" imgH="774043" progId="CorelDraw.Graphic.18">
                  <p:embed/>
                </p:oleObj>
              </mc:Choice>
              <mc:Fallback>
                <p:oleObj name="CorelDRAW" r:id="rId24" imgW="1318245" imgH="77404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8987280" y="3013925"/>
                        <a:ext cx="1317625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10036541" y="3022595"/>
            <a:ext cx="2091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Охраняемый паркинг: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бесплатное место на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охраняемой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парковке</a:t>
            </a:r>
          </a:p>
        </p:txBody>
      </p:sp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068342"/>
              </p:ext>
            </p:extLst>
          </p:nvPr>
        </p:nvGraphicFramePr>
        <p:xfrm>
          <a:off x="9046810" y="4154867"/>
          <a:ext cx="1198563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" name="CorelDRAW" r:id="rId26" imgW="1198601" imgH="704624" progId="CorelDraw.Graphic.18">
                  <p:embed/>
                </p:oleObj>
              </mc:Choice>
              <mc:Fallback>
                <p:oleObj name="CorelDRAW" r:id="rId26" imgW="1198601" imgH="704624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9046810" y="4154867"/>
                        <a:ext cx="1198563" cy="70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9908251" y="3982328"/>
            <a:ext cx="23733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Доставка 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необходимых 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медикаментов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из аптеки,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выходя из клиники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670438"/>
              </p:ext>
            </p:extLst>
          </p:nvPr>
        </p:nvGraphicFramePr>
        <p:xfrm>
          <a:off x="9287643" y="5131128"/>
          <a:ext cx="716895" cy="716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" name="CorelDRAW" r:id="rId28" imgW="820625" imgH="821521" progId="CorelDraw.Graphic.18">
                  <p:embed/>
                </p:oleObj>
              </mc:Choice>
              <mc:Fallback>
                <p:oleObj name="CorelDRAW" r:id="rId28" imgW="820625" imgH="821521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9287643" y="5131128"/>
                        <a:ext cx="716895" cy="716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5958475" y="5924460"/>
            <a:ext cx="23342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Обслуживание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карте до 5 человек </a:t>
            </a:r>
            <a:endParaRPr lang="ru-RU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членов семьи</a:t>
            </a:r>
          </a:p>
          <a:p>
            <a:pPr algn="ctr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116143" y="526324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Личный кабинет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сайте клиники </a:t>
            </a:r>
          </a:p>
        </p:txBody>
      </p:sp>
      <p:graphicFrame>
        <p:nvGraphicFramePr>
          <p:cNvPr id="37" name="Объект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7014562"/>
              </p:ext>
            </p:extLst>
          </p:nvPr>
        </p:nvGraphicFramePr>
        <p:xfrm>
          <a:off x="9368477" y="6069621"/>
          <a:ext cx="724683" cy="724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1" name="CorelDRAW" r:id="rId30" imgW="820265" imgH="821162" progId="CorelDraw.Graphic.18">
                  <p:embed/>
                </p:oleObj>
              </mc:Choice>
              <mc:Fallback>
                <p:oleObj name="CorelDRAW" r:id="rId30" imgW="820265" imgH="82116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9368477" y="6069621"/>
                        <a:ext cx="724683" cy="7246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0191394" y="6099752"/>
            <a:ext cx="1989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Персональное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информирование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62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615386"/>
              </p:ext>
            </p:extLst>
          </p:nvPr>
        </p:nvGraphicFramePr>
        <p:xfrm>
          <a:off x="0" y="-175152"/>
          <a:ext cx="12192000" cy="711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  <a:gridCol w="6096000"/>
              </a:tblGrid>
              <a:tr h="7062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VIP-</a:t>
                      </a:r>
                      <a:r>
                        <a:rPr lang="ru-RU" sz="2000" dirty="0" smtClean="0"/>
                        <a:t>клиент</a:t>
                      </a:r>
                      <a:r>
                        <a:rPr lang="ru-RU" sz="2000" baseline="0" dirty="0" smtClean="0"/>
                        <a:t> </a:t>
                      </a:r>
                    </a:p>
                    <a:p>
                      <a:pPr algn="ctr"/>
                      <a:r>
                        <a:rPr lang="ru-RU" sz="2000" baseline="0" dirty="0" smtClean="0"/>
                        <a:t>(пользователь карты «Привилегия»)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Обычный клиент клиники</a:t>
                      </a:r>
                      <a:endParaRPr lang="ru-RU" sz="2000" dirty="0"/>
                    </a:p>
                  </a:txBody>
                  <a:tcPr/>
                </a:tc>
              </a:tr>
              <a:tr h="368495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БОНУСНЫЙ</a:t>
                      </a:r>
                      <a:r>
                        <a:rPr lang="ru-RU" baseline="0" dirty="0" smtClean="0"/>
                        <a:t> СЧЕТ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75034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7% </a:t>
                      </a:r>
                      <a:r>
                        <a:rPr lang="ru-RU" i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бонусных баллов за каждую оплаченную услугу</a:t>
                      </a:r>
                    </a:p>
                    <a:p>
                      <a:pPr algn="ctr"/>
                      <a:endParaRPr lang="ru-RU" i="1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бонусных баллов за каждую оплаченную услугу </a:t>
                      </a:r>
                    </a:p>
                    <a:p>
                      <a:pPr algn="ctr"/>
                      <a:r>
                        <a:rPr lang="ru-RU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i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i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течение всего года</a:t>
                      </a:r>
                    </a:p>
                    <a:p>
                      <a:pPr algn="ctr"/>
                      <a:endParaRPr lang="ru-RU" b="1" i="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b="1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Ваша выгода в год: </a:t>
                      </a:r>
                      <a:r>
                        <a:rPr lang="ru-RU" i="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21 000 рублей </a:t>
                      </a:r>
                      <a:r>
                        <a:rPr lang="ru-RU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5% </a:t>
                      </a:r>
                      <a:r>
                        <a:rPr lang="ru-RU" i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бонусных баллов за каждую оплаченную услугу</a:t>
                      </a:r>
                      <a:endParaRPr lang="ru-RU" i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b="1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10%</a:t>
                      </a:r>
                      <a:r>
                        <a:rPr lang="ru-RU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b="0" i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оплата бонусами от стоимости услуг в течение года</a:t>
                      </a:r>
                    </a:p>
                    <a:p>
                      <a:r>
                        <a:rPr lang="ru-RU" b="1" i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r>
                        <a:rPr lang="ru-RU" b="0" i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оплата бонусами от стоимости услуги</a:t>
                      </a:r>
                    </a:p>
                    <a:p>
                      <a:r>
                        <a:rPr lang="ru-RU" b="0" i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период Акций</a:t>
                      </a:r>
                      <a:endParaRPr lang="ru-RU" b="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14158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Скидки при</a:t>
                      </a:r>
                      <a:r>
                        <a:rPr lang="ru-RU" baseline="0" dirty="0" smtClean="0"/>
                        <a:t> оплате услуг </a:t>
                      </a:r>
                    </a:p>
                    <a:p>
                      <a:pPr algn="ctr"/>
                      <a:r>
                        <a:rPr lang="ru-RU" sz="1600" i="1" baseline="0" dirty="0" smtClean="0"/>
                        <a:t>(не распространяется на </a:t>
                      </a:r>
                      <a:r>
                        <a:rPr lang="ru-RU" sz="1600" i="1" baseline="0" dirty="0" err="1" smtClean="0"/>
                        <a:t>акционные</a:t>
                      </a:r>
                      <a:r>
                        <a:rPr lang="ru-RU" sz="1600" i="1" baseline="0" dirty="0" smtClean="0"/>
                        <a:t> предложения)</a:t>
                      </a:r>
                      <a:endParaRPr lang="ru-RU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710205">
                <a:tc>
                  <a:txBody>
                    <a:bodyPr/>
                    <a:lstStyle/>
                    <a:p>
                      <a:pPr algn="ctr"/>
                      <a:r>
                        <a:rPr lang="ru-RU" b="1" baseline="0" dirty="0" smtClean="0">
                          <a:solidFill>
                            <a:srgbClr val="FF0000"/>
                          </a:solidFill>
                        </a:rPr>
                        <a:t>10% скидка при оплате услуг</a:t>
                      </a:r>
                    </a:p>
                    <a:p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(доступна при оплате через кассу или сайт клиники)</a:t>
                      </a:r>
                      <a:endParaRPr lang="ru-RU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ru-RU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ru-RU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b="1" baseline="0" dirty="0" smtClean="0">
                          <a:solidFill>
                            <a:schemeClr val="tx1"/>
                          </a:solidFill>
                        </a:rPr>
                        <a:t>Ваша выгода в год: </a:t>
                      </a:r>
                      <a:r>
                        <a:rPr lang="ru-RU" b="1" baseline="0" dirty="0" smtClean="0">
                          <a:solidFill>
                            <a:srgbClr val="FF0000"/>
                          </a:solidFill>
                        </a:rPr>
                        <a:t>30 000 рублей 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(1)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Скидка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при оплате через кассу клиники </a:t>
                      </a:r>
                    </a:p>
                    <a:p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="1" baseline="0" dirty="0" smtClean="0">
                          <a:solidFill>
                            <a:srgbClr val="FF0000"/>
                          </a:solidFill>
                        </a:rPr>
                        <a:t>0% 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</a:rPr>
                        <a:t> обычный клиент</a:t>
                      </a:r>
                    </a:p>
                    <a:p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="1" baseline="0" dirty="0" smtClean="0">
                          <a:solidFill>
                            <a:srgbClr val="FF0000"/>
                          </a:solidFill>
                        </a:rPr>
                        <a:t>5%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</a:rPr>
                        <a:t>пенсионеры и медработники</a:t>
                      </a:r>
                      <a:endParaRPr lang="ru-RU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Скидка при оплате через сайт (онлайн) </a:t>
                      </a:r>
                    </a:p>
                    <a:p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="1" baseline="0" dirty="0" smtClean="0">
                          <a:solidFill>
                            <a:srgbClr val="FF0000"/>
                          </a:solidFill>
                        </a:rPr>
                        <a:t>5%  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ru-RU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</a:rPr>
                        <a:t>обычный клиент</a:t>
                      </a:r>
                    </a:p>
                    <a:p>
                      <a:r>
                        <a:rPr lang="ru-RU" b="1" baseline="0" dirty="0" smtClean="0">
                          <a:solidFill>
                            <a:srgbClr val="FF0000"/>
                          </a:solidFill>
                        </a:rPr>
                        <a:t>+5% 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ru-RU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</a:rPr>
                        <a:t>пенсионеры и медработники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8495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Скидка на услуги косметологии и стационара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21236">
                <a:tc>
                  <a:txBody>
                    <a:bodyPr/>
                    <a:lstStyle/>
                    <a:p>
                      <a:pPr algn="ctr"/>
                      <a:r>
                        <a:rPr lang="ru-RU" b="1" baseline="0" dirty="0" smtClean="0">
                          <a:solidFill>
                            <a:srgbClr val="FF0000"/>
                          </a:solidFill>
                        </a:rPr>
                        <a:t>10% скидка при оплате услуг</a:t>
                      </a:r>
                    </a:p>
                    <a:p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(доступна при оплате через кассу или сайт клиники)</a:t>
                      </a:r>
                      <a:endParaRPr lang="ru-RU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ru-RU" dirty="0" smtClean="0"/>
                        <a:t> Ваша выгода в год: 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14 500 рублей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baseline="0" dirty="0" smtClean="0"/>
                        <a:t>(2)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baseline="0" dirty="0" smtClean="0">
                          <a:solidFill>
                            <a:srgbClr val="FF0000"/>
                          </a:solidFill>
                        </a:rPr>
                        <a:t>0% 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при оплате через кассу клиники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baseline="0" dirty="0" smtClean="0">
                          <a:solidFill>
                            <a:srgbClr val="FF0000"/>
                          </a:solidFill>
                        </a:rPr>
                        <a:t>5% 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скидка при оплате через сайт (онлайн) – 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</a:rPr>
                        <a:t>только для пенсионеров и медработников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4486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ИТОГО:</a:t>
                      </a:r>
                      <a:r>
                        <a:rPr lang="ru-RU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b="1" baseline="0" dirty="0" smtClean="0"/>
                        <a:t>ваша выгода в год при обслуживании с картой «Привилегия» –</a:t>
                      </a:r>
                      <a:r>
                        <a:rPr lang="ru-RU" b="1" baseline="0" dirty="0" smtClean="0">
                          <a:solidFill>
                            <a:srgbClr val="FF0000"/>
                          </a:solidFill>
                        </a:rPr>
                        <a:t> 70 500 рублей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414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926" y="2612571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Спасибо </a:t>
            </a:r>
            <a:br>
              <a:rPr lang="ru-RU" sz="54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sz="54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 внимание!</a:t>
            </a:r>
            <a:endParaRPr lang="ru-RU" sz="5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6" y="213457"/>
            <a:ext cx="1654628" cy="13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5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6583" y="0"/>
            <a:ext cx="9144000" cy="562783"/>
          </a:xfr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67691" y="-58910"/>
            <a:ext cx="88217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 клинике</a:t>
            </a:r>
            <a:endParaRPr lang="ru-RU" sz="32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29" y="740987"/>
            <a:ext cx="814425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Академия Здоровья»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уникальная  многопрофильная клиника, в которой объединены современная диагностика, лечение, в том числе оперативное, и мощнейший реабилитационный комплекс</a:t>
            </a:r>
          </a:p>
          <a:p>
            <a:pPr fontAlgn="base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Структура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клиники: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Поликлиническое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отделение, где принимают более 150 специалистов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Детское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отделение реабилитации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Отделение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реабилитации взрослых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Современный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стационар, созданный по европейским стандартам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Операционный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блок и реанимация, оборудованные немецкой техникой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Лаборатория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где проводятся все виды анализов, цитологические и гистологические исследования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Отделение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косметологии, которое предлагает все виды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аппаратных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терапевтических методик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Грязелечебница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ванный комплекс с линейкой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лечебных</a:t>
            </a:r>
          </a:p>
          <a:p>
            <a:pPr fontAlgn="base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ванн, бассейнами и климатотерапией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Физиотерапевтическое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отделение с целым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комплексом</a:t>
            </a:r>
          </a:p>
          <a:p>
            <a:pPr fontAlgn="base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разнообразных видов лечения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Собственная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аптека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Стоматология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063" y="911773"/>
            <a:ext cx="3951359" cy="263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441" y="3871501"/>
            <a:ext cx="2197981" cy="2530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607" y="4200300"/>
            <a:ext cx="3486912" cy="2511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400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6583" y="0"/>
            <a:ext cx="9144000" cy="562783"/>
          </a:xfr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67691" y="-58910"/>
            <a:ext cx="88217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«АКАДЕМИЯ ЗДОРОВЬЯ» - это...</a:t>
            </a:r>
            <a:endParaRPr lang="ru-RU" sz="32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328685"/>
              </p:ext>
            </p:extLst>
          </p:nvPr>
        </p:nvGraphicFramePr>
        <p:xfrm>
          <a:off x="4748123" y="714212"/>
          <a:ext cx="2555875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6" name="CorelDRAW" r:id="rId4" imgW="2556368" imgH="1768573" progId="CorelDraw.Graphic.18">
                  <p:embed/>
                </p:oleObj>
              </mc:Choice>
              <mc:Fallback>
                <p:oleObj name="CorelDRAW" r:id="rId4" imgW="2556368" imgH="176857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48123" y="714212"/>
                        <a:ext cx="2555875" cy="176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046161"/>
              </p:ext>
            </p:extLst>
          </p:nvPr>
        </p:nvGraphicFramePr>
        <p:xfrm>
          <a:off x="4758907" y="2627798"/>
          <a:ext cx="2816225" cy="194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7" name="CorelDRAW" r:id="rId6" imgW="2815777" imgH="1944099" progId="CorelDraw.Graphic.18">
                  <p:embed/>
                </p:oleObj>
              </mc:Choice>
              <mc:Fallback>
                <p:oleObj name="CorelDRAW" r:id="rId6" imgW="2815777" imgH="1944099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58907" y="2627798"/>
                        <a:ext cx="2816225" cy="1944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0246432"/>
              </p:ext>
            </p:extLst>
          </p:nvPr>
        </p:nvGraphicFramePr>
        <p:xfrm>
          <a:off x="4889081" y="4755995"/>
          <a:ext cx="2646765" cy="2080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" name="CorelDRAW" r:id="rId8" imgW="2500677" imgH="1964961" progId="CorelDraw.Graphic.18">
                  <p:embed/>
                </p:oleObj>
              </mc:Choice>
              <mc:Fallback>
                <p:oleObj name="CorelDRAW" r:id="rId8" imgW="2500677" imgH="1964961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89081" y="4755995"/>
                        <a:ext cx="2646765" cy="20804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-363985" y="714212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Уникальная в РФ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инновационная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многопрофильная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клиника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2068704"/>
              </p:ext>
            </p:extLst>
          </p:nvPr>
        </p:nvGraphicFramePr>
        <p:xfrm>
          <a:off x="25645" y="649332"/>
          <a:ext cx="858837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9" name="CorelDRAW" r:id="rId10" imgW="858350" imgH="902091" progId="CorelDraw.Graphic.18">
                  <p:embed/>
                </p:oleObj>
              </mc:Choice>
              <mc:Fallback>
                <p:oleObj name="CorelDRAW" r:id="rId10" imgW="858350" imgH="902091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5645" y="649332"/>
                        <a:ext cx="858837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927059"/>
              </p:ext>
            </p:extLst>
          </p:nvPr>
        </p:nvGraphicFramePr>
        <p:xfrm>
          <a:off x="38345" y="1736385"/>
          <a:ext cx="846137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0" name="CorelDRAW" r:id="rId12" imgW="846853" imgH="626212" progId="CorelDraw.Graphic.18">
                  <p:embed/>
                </p:oleObj>
              </mc:Choice>
              <mc:Fallback>
                <p:oleObj name="CorelDRAW" r:id="rId12" imgW="846853" imgH="62621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345" y="1736385"/>
                        <a:ext cx="846137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766437" y="1551032"/>
            <a:ext cx="369902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150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специалистов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высшей квалификации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докторов медицинских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кандидатов медицинских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специалистов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носят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звания 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заслуженных докторов 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 и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340375"/>
              </p:ext>
            </p:extLst>
          </p:nvPr>
        </p:nvGraphicFramePr>
        <p:xfrm>
          <a:off x="-35333" y="3385924"/>
          <a:ext cx="1038225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1" name="CorelDRAW" r:id="rId14" imgW="1038715" imgH="1070423" progId="CorelDraw.Graphic.18">
                  <p:embed/>
                </p:oleObj>
              </mc:Choice>
              <mc:Fallback>
                <p:oleObj name="CorelDRAW" r:id="rId14" imgW="1038715" imgH="107042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-35333" y="3385924"/>
                        <a:ext cx="1038225" cy="1069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1130929" y="368361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Более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успешной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работы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6359489"/>
              </p:ext>
            </p:extLst>
          </p:nvPr>
        </p:nvGraphicFramePr>
        <p:xfrm>
          <a:off x="63457" y="4588235"/>
          <a:ext cx="776287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" name="CorelDRAW" r:id="rId16" imgW="776072" imgH="730881" progId="CorelDraw.Graphic.18">
                  <p:embed/>
                </p:oleObj>
              </mc:Choice>
              <mc:Fallback>
                <p:oleObj name="CorelDRAW" r:id="rId16" imgW="776072" imgH="730881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3457" y="4588235"/>
                        <a:ext cx="776287" cy="73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-187774" y="466097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Консультации со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специалистами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центральных баз РФ,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Германии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Израиля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407211"/>
              </p:ext>
            </p:extLst>
          </p:nvPr>
        </p:nvGraphicFramePr>
        <p:xfrm>
          <a:off x="7866200" y="2993633"/>
          <a:ext cx="684213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3" name="CorelDRAW" r:id="rId18" imgW="683734" imgH="703904" progId="CorelDraw.Graphic.18">
                  <p:embed/>
                </p:oleObj>
              </mc:Choice>
              <mc:Fallback>
                <p:oleObj name="CorelDRAW" r:id="rId18" imgW="683734" imgH="703904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866200" y="2993633"/>
                        <a:ext cx="684213" cy="70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7226929" y="2294247"/>
            <a:ext cx="623797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Личный кабинет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сайте 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клиники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результаты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обследований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анализов доступны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системе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онлайн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Объект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552574"/>
              </p:ext>
            </p:extLst>
          </p:nvPr>
        </p:nvGraphicFramePr>
        <p:xfrm>
          <a:off x="7825028" y="714212"/>
          <a:ext cx="850900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4" name="CorelDRAW" r:id="rId20" imgW="850805" imgH="528018" progId="CorelDraw.Graphic.18">
                  <p:embed/>
                </p:oleObj>
              </mc:Choice>
              <mc:Fallback>
                <p:oleObj name="CorelDRAW" r:id="rId20" imgW="850805" imgH="52801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825028" y="714212"/>
                        <a:ext cx="850900" cy="528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7374891" y="381075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сертификация 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качества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ISO»</a:t>
            </a:r>
          </a:p>
        </p:txBody>
      </p:sp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2678135"/>
              </p:ext>
            </p:extLst>
          </p:nvPr>
        </p:nvGraphicFramePr>
        <p:xfrm>
          <a:off x="7516520" y="1572696"/>
          <a:ext cx="1151216" cy="871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5" name="CorelDRAW" r:id="rId22" imgW="1229140" imgH="930146" progId="CorelDraw.Graphic.18">
                  <p:embed/>
                </p:oleObj>
              </mc:Choice>
              <mc:Fallback>
                <p:oleObj name="CorelDRAW" r:id="rId22" imgW="1229140" imgH="930146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516520" y="1572696"/>
                        <a:ext cx="1151216" cy="871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Прямоугольник 32"/>
          <p:cNvSpPr/>
          <p:nvPr/>
        </p:nvSpPr>
        <p:spPr>
          <a:xfrm>
            <a:off x="7368901" y="152542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Комплексный подход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Профилактика 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оздоровление,</a:t>
            </a: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диагностика, лечение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реабилитация</a:t>
            </a:r>
          </a:p>
        </p:txBody>
      </p:sp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719795"/>
              </p:ext>
            </p:extLst>
          </p:nvPr>
        </p:nvGraphicFramePr>
        <p:xfrm>
          <a:off x="7866200" y="4371717"/>
          <a:ext cx="768556" cy="768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6" name="CorelDRAW" r:id="rId24" imgW="718945" imgH="719730" progId="CorelDraw.Graphic.18">
                  <p:embed/>
                </p:oleObj>
              </mc:Choice>
              <mc:Fallback>
                <p:oleObj name="CorelDRAW" r:id="rId24" imgW="718945" imgH="71973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866200" y="4371717"/>
                        <a:ext cx="768556" cy="768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7575132" y="435342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услуг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364 дня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году </a:t>
            </a: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08:00 утра и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20.00 вечера</a:t>
            </a:r>
          </a:p>
        </p:txBody>
      </p:sp>
      <p:graphicFrame>
        <p:nvGraphicFramePr>
          <p:cNvPr id="36" name="Объект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081127"/>
              </p:ext>
            </p:extLst>
          </p:nvPr>
        </p:nvGraphicFramePr>
        <p:xfrm>
          <a:off x="7713586" y="5318485"/>
          <a:ext cx="1261600" cy="1175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7" name="CorelDRAW" r:id="rId26" imgW="995959" imgH="926909" progId="CorelDraw.Graphic.18">
                  <p:embed/>
                </p:oleObj>
              </mc:Choice>
              <mc:Fallback>
                <p:oleObj name="CorelDRAW" r:id="rId26" imgW="995959" imgH="926909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713586" y="5318485"/>
                        <a:ext cx="1261600" cy="1175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Прямоугольник 36"/>
          <p:cNvSpPr/>
          <p:nvPr/>
        </p:nvSpPr>
        <p:spPr>
          <a:xfrm>
            <a:off x="7602583" y="548224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Круглосуточная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электронная 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запись на прием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оплата услуг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www.az-chita.ru 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298355"/>
              </p:ext>
            </p:extLst>
          </p:nvPr>
        </p:nvGraphicFramePr>
        <p:xfrm>
          <a:off x="54936" y="5636271"/>
          <a:ext cx="931863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" name="CorelDRAW" r:id="rId28" imgW="932365" imgH="845260" progId="CorelDraw.Graphic.18">
                  <p:embed/>
                </p:oleObj>
              </mc:Choice>
              <mc:Fallback>
                <p:oleObj name="CorelDRAW" r:id="rId28" imgW="932365" imgH="84526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54936" y="5636271"/>
                        <a:ext cx="931863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-187774" y="559654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Лидирующее место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мире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скорости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восстановления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пациентов после </a:t>
            </a:r>
          </a:p>
          <a:p>
            <a:pPr algn="ctr"/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эндопротезирования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суставов</a:t>
            </a:r>
          </a:p>
        </p:txBody>
      </p:sp>
    </p:spTree>
    <p:extLst>
      <p:ext uri="{BB962C8B-B14F-4D97-AF65-F5344CB8AC3E}">
        <p14:creationId xmlns:p14="http://schemas.microsoft.com/office/powerpoint/2010/main" val="336313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6583" y="0"/>
            <a:ext cx="9144000" cy="1141419"/>
          </a:xfr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06583" y="-58910"/>
            <a:ext cx="89828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Почему выбирают </a:t>
            </a:r>
          </a:p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«АКАДЕМИЮ </a:t>
            </a:r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ЗДОРОВЬЯ</a:t>
            </a:r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»?!</a:t>
            </a:r>
            <a:endParaRPr lang="ru-RU" sz="32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1200329"/>
            <a:ext cx="5535168" cy="5589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5456" y="1564243"/>
            <a:ext cx="540105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НАША МИССИЯ:</a:t>
            </a:r>
          </a:p>
          <a:p>
            <a:r>
              <a:rPr lang="ru-RU" dirty="0" smtClean="0"/>
              <a:t>Инновационная </a:t>
            </a:r>
            <a:r>
              <a:rPr lang="ru-RU" dirty="0"/>
              <a:t>клиника "Академия Здоровья" стремится быть лидером в оказании высококвалифицированной медицинской помощи, мы используем лучшие мировые традиции и современные технологии. </a:t>
            </a:r>
            <a:endParaRPr lang="ru-RU" dirty="0" smtClean="0"/>
          </a:p>
          <a:p>
            <a:endParaRPr lang="ru-RU" b="1" dirty="0"/>
          </a:p>
          <a:p>
            <a:r>
              <a:rPr lang="ru-RU" b="1" dirty="0" smtClean="0"/>
              <a:t>Наша </a:t>
            </a:r>
            <a:r>
              <a:rPr lang="ru-RU" b="1" dirty="0"/>
              <a:t>миссия</a:t>
            </a:r>
            <a:r>
              <a:rPr lang="ru-RU" dirty="0"/>
              <a:t> - оздоровление нации. </a:t>
            </a:r>
            <a:endParaRPr lang="ru-RU" dirty="0" smtClean="0"/>
          </a:p>
          <a:p>
            <a:endParaRPr lang="ru-RU" b="1" dirty="0"/>
          </a:p>
          <a:p>
            <a:r>
              <a:rPr lang="ru-RU" b="1" dirty="0" smtClean="0"/>
              <a:t>Наши </a:t>
            </a:r>
            <a:r>
              <a:rPr lang="ru-RU" b="1" dirty="0"/>
              <a:t>ценности</a:t>
            </a:r>
            <a:r>
              <a:rPr lang="ru-RU" dirty="0"/>
              <a:t> - искреннее стремление к беспрерывному развитию, движение вперёд, приверженность качеству и огромное желание усилиями всего нашего большого коллектива менять мир к лучшему. Мы умеем правильно использовать свои возможности, силы и время. </a:t>
            </a:r>
            <a:r>
              <a:rPr lang="ru-RU" b="1" dirty="0"/>
              <a:t>Наше кредо</a:t>
            </a:r>
            <a:r>
              <a:rPr lang="ru-RU" dirty="0"/>
              <a:t> - искренне, вежливо, профессионально и точно в срок.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728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9086" y="143256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Программа «Привилегия»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3638" y="971869"/>
            <a:ext cx="8596668" cy="2420555"/>
          </a:xfrm>
        </p:spPr>
        <p:txBody>
          <a:bodyPr>
            <a:normAutofit fontScale="77500" lnSpcReduction="20000"/>
          </a:bodyPr>
          <a:lstStyle/>
          <a:p>
            <a:pPr algn="ctr">
              <a:buFontTx/>
              <a:buChar char="-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это годовое персональное обслуживание:</a:t>
            </a:r>
          </a:p>
          <a:p>
            <a:pPr marL="0" indent="0" algn="ctr">
              <a:buNone/>
            </a:pPr>
            <a:r>
              <a:rPr lang="ru-RU" sz="2800" dirty="0" smtClean="0"/>
              <a:t>подбор </a:t>
            </a:r>
            <a:r>
              <a:rPr lang="ru-RU" sz="2800" dirty="0"/>
              <a:t>врачей – </a:t>
            </a:r>
            <a:r>
              <a:rPr lang="ru-RU" sz="2800" dirty="0" smtClean="0"/>
              <a:t>специалистов и необходимых </a:t>
            </a:r>
            <a:r>
              <a:rPr lang="ru-RU" sz="2800" dirty="0"/>
              <a:t>услуг в </a:t>
            </a:r>
            <a:r>
              <a:rPr lang="ru-RU" sz="2800" dirty="0" smtClean="0"/>
              <a:t>удобное для вас время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Char char="-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это максимально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комфортные условия в период диагностики, лечения, реабилитации и профилактики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здоровья;</a:t>
            </a:r>
          </a:p>
          <a:p>
            <a:pPr algn="ctr">
              <a:buFontTx/>
              <a:buChar char="-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это бонусная программа лояльности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персональные скидки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118" y="3224547"/>
            <a:ext cx="4844604" cy="3633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804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531634"/>
              </p:ext>
            </p:extLst>
          </p:nvPr>
        </p:nvGraphicFramePr>
        <p:xfrm>
          <a:off x="7069091" y="1085636"/>
          <a:ext cx="1378207" cy="739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4" name="CorelDRAW" r:id="rId3" imgW="1139317" imgH="611105" progId="CorelDraw.Graphic.18">
                  <p:embed/>
                </p:oleObj>
              </mc:Choice>
              <mc:Fallback>
                <p:oleObj name="CorelDRAW" r:id="rId3" imgW="1139317" imgH="61110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69091" y="1085636"/>
                        <a:ext cx="1378207" cy="739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4454" y="1"/>
            <a:ext cx="7883091" cy="593314"/>
          </a:xfr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34970" y="0"/>
            <a:ext cx="89220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Для Вас и Ваших близких: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3594524"/>
              </p:ext>
            </p:extLst>
          </p:nvPr>
        </p:nvGraphicFramePr>
        <p:xfrm>
          <a:off x="4875434" y="617428"/>
          <a:ext cx="2398713" cy="160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" name="CorelDRAW" r:id="rId5" imgW="2398998" imgH="1607434" progId="CorelDraw.Graphic.18">
                  <p:embed/>
                </p:oleObj>
              </mc:Choice>
              <mc:Fallback>
                <p:oleObj name="CorelDRAW" r:id="rId5" imgW="2398998" imgH="1607434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75434" y="617428"/>
                        <a:ext cx="2398713" cy="160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935210"/>
              </p:ext>
            </p:extLst>
          </p:nvPr>
        </p:nvGraphicFramePr>
        <p:xfrm>
          <a:off x="4829430" y="3620341"/>
          <a:ext cx="2400300" cy="160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6" name="CorelDRAW" r:id="rId7" imgW="2400435" imgH="1609232" progId="CorelDraw.Graphic.18">
                  <p:embed/>
                </p:oleObj>
              </mc:Choice>
              <mc:Fallback>
                <p:oleObj name="CorelDRAW" r:id="rId7" imgW="2400435" imgH="160923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29430" y="3620341"/>
                        <a:ext cx="2400300" cy="160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6774766"/>
              </p:ext>
            </p:extLst>
          </p:nvPr>
        </p:nvGraphicFramePr>
        <p:xfrm>
          <a:off x="4862751" y="2031933"/>
          <a:ext cx="2378075" cy="159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7" name="CorelDRAW" r:id="rId9" imgW="2378518" imgH="1595564" progId="CorelDraw.Graphic.18">
                  <p:embed/>
                </p:oleObj>
              </mc:Choice>
              <mc:Fallback>
                <p:oleObj name="CorelDRAW" r:id="rId9" imgW="2378518" imgH="1595564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62751" y="2031933"/>
                        <a:ext cx="2378075" cy="1595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538314"/>
              </p:ext>
            </p:extLst>
          </p:nvPr>
        </p:nvGraphicFramePr>
        <p:xfrm>
          <a:off x="4804440" y="5242582"/>
          <a:ext cx="2463800" cy="165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8" name="CorelDRAW" r:id="rId11" imgW="2463670" imgH="1656351" progId="CorelDraw.Graphic.18">
                  <p:embed/>
                </p:oleObj>
              </mc:Choice>
              <mc:Fallback>
                <p:oleObj name="CorelDRAW" r:id="rId11" imgW="2463670" imgH="1656351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804440" y="5242582"/>
                        <a:ext cx="2463800" cy="1655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-751503" y="63298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Стационар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операционный блок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91452" y="632985"/>
            <a:ext cx="382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Диагностика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 лечение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795470" y="87493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 доверяют самое сложное!</a:t>
            </a:r>
            <a:endParaRPr lang="ru-RU" sz="1400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37621" y="91385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 доверяют </a:t>
            </a:r>
            <a:r>
              <a:rPr lang="ru-RU" sz="14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самое </a:t>
            </a: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ценное!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141621" y="131244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Высокоспециализированные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врачи </a:t>
            </a:r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1636412"/>
              </p:ext>
            </p:extLst>
          </p:nvPr>
        </p:nvGraphicFramePr>
        <p:xfrm>
          <a:off x="127132" y="1200685"/>
          <a:ext cx="54927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9" name="CorelDRAW" r:id="rId13" imgW="549359" imgH="549959" progId="CorelDraw.Graphic.18">
                  <p:embed/>
                </p:oleObj>
              </mc:Choice>
              <mc:Fallback>
                <p:oleObj name="CorelDRAW" r:id="rId13" imgW="549359" imgH="549959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27132" y="1200685"/>
                        <a:ext cx="549275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202758"/>
              </p:ext>
            </p:extLst>
          </p:nvPr>
        </p:nvGraphicFramePr>
        <p:xfrm>
          <a:off x="30784" y="1877802"/>
          <a:ext cx="715968" cy="550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0" name="CorelDRAW" r:id="rId15" imgW="828888" imgH="635924" progId="CorelDraw.Graphic.18">
                  <p:embed/>
                </p:oleObj>
              </mc:Choice>
              <mc:Fallback>
                <p:oleObj name="CorelDRAW" r:id="rId15" imgW="828888" imgH="635924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0784" y="1877802"/>
                        <a:ext cx="715968" cy="550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6768233"/>
              </p:ext>
            </p:extLst>
          </p:nvPr>
        </p:nvGraphicFramePr>
        <p:xfrm>
          <a:off x="127132" y="2593052"/>
          <a:ext cx="609305" cy="610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1" name="CorelDRAW" r:id="rId17" imgW="705292" imgH="706062" progId="CorelDraw.Graphic.18">
                  <p:embed/>
                </p:oleObj>
              </mc:Choice>
              <mc:Fallback>
                <p:oleObj name="CorelDRAW" r:id="rId17" imgW="705292" imgH="70606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27132" y="2593052"/>
                        <a:ext cx="609305" cy="6106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2438170"/>
              </p:ext>
            </p:extLst>
          </p:nvPr>
        </p:nvGraphicFramePr>
        <p:xfrm>
          <a:off x="-677" y="3295407"/>
          <a:ext cx="778889" cy="778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2" name="CorelDRAW" r:id="rId19" imgW="851883" imgH="852814" progId="CorelDraw.Graphic.18">
                  <p:embed/>
                </p:oleObj>
              </mc:Choice>
              <mc:Fallback>
                <p:oleObj name="CorelDRAW" r:id="rId19" imgW="851883" imgH="852814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-677" y="3295407"/>
                        <a:ext cx="778889" cy="7788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46865"/>
              </p:ext>
            </p:extLst>
          </p:nvPr>
        </p:nvGraphicFramePr>
        <p:xfrm>
          <a:off x="-11649" y="4156552"/>
          <a:ext cx="969101" cy="61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3" name="CorelDRAW" r:id="rId21" imgW="1171294" imgH="737715" progId="CorelDraw.Graphic.18">
                  <p:embed/>
                </p:oleObj>
              </mc:Choice>
              <mc:Fallback>
                <p:oleObj name="CorelDRAW" r:id="rId21" imgW="1171294" imgH="73771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-11649" y="4156552"/>
                        <a:ext cx="969101" cy="610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311538"/>
              </p:ext>
            </p:extLst>
          </p:nvPr>
        </p:nvGraphicFramePr>
        <p:xfrm>
          <a:off x="30784" y="4840960"/>
          <a:ext cx="726777" cy="726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4" name="CorelDRAW" r:id="rId23" imgW="883501" imgH="884466" progId="CorelDraw.Graphic.18">
                  <p:embed/>
                </p:oleObj>
              </mc:Choice>
              <mc:Fallback>
                <p:oleObj name="CorelDRAW" r:id="rId23" imgW="883501" imgH="884466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0784" y="4840960"/>
                        <a:ext cx="726777" cy="726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217218"/>
              </p:ext>
            </p:extLst>
          </p:nvPr>
        </p:nvGraphicFramePr>
        <p:xfrm>
          <a:off x="76828" y="5556659"/>
          <a:ext cx="535732" cy="535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" name="CorelDRAW" r:id="rId25" imgW="669722" imgH="670453" progId="CorelDraw.Graphic.18">
                  <p:embed/>
                </p:oleObj>
              </mc:Choice>
              <mc:Fallback>
                <p:oleObj name="CorelDRAW" r:id="rId25" imgW="669722" imgH="67045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6828" y="5556659"/>
                        <a:ext cx="535732" cy="535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5229720"/>
              </p:ext>
            </p:extLst>
          </p:nvPr>
        </p:nvGraphicFramePr>
        <p:xfrm>
          <a:off x="2274" y="6226583"/>
          <a:ext cx="674133" cy="561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6" name="CorelDRAW" r:id="rId27" imgW="743736" imgH="619378" progId="CorelDraw.Graphic.18">
                  <p:embed/>
                </p:oleObj>
              </mc:Choice>
              <mc:Fallback>
                <p:oleObj name="CorelDRAW" r:id="rId27" imgW="743736" imgH="61937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274" y="6226583"/>
                        <a:ext cx="674133" cy="561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-251390" y="1676747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Комфортные палаты: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индивидуальная кнопка вызова медперсонала,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бесплатный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Wi-Fi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телевизор,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5-разовое питание по индивидуальной диете</a:t>
            </a:r>
          </a:p>
          <a:p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403371" y="2656601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Врачебные консилиумы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-253456" y="3153136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/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Европейский 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оперблок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Оборудование экспертного класса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-389436" y="4027151"/>
            <a:ext cx="6096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Операции и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реабилитация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одном месте</a:t>
            </a:r>
          </a:p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983163" y="5042814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ХИРУРГИЯ</a:t>
            </a:r>
          </a:p>
          <a:p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2089937" y="5658367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ТЕРАПИЯ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24229" y="6390484"/>
            <a:ext cx="1636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НЕВРОЛОГИЯ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5" name="Объект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917048"/>
              </p:ext>
            </p:extLst>
          </p:nvPr>
        </p:nvGraphicFramePr>
        <p:xfrm>
          <a:off x="7462643" y="2425677"/>
          <a:ext cx="739008" cy="741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7" name="CorelDRAW" r:id="rId29" imgW="588162" imgH="588805" progId="CorelDraw.Graphic.18">
                  <p:embed/>
                </p:oleObj>
              </mc:Choice>
              <mc:Fallback>
                <p:oleObj name="CorelDRAW" r:id="rId29" imgW="588162" imgH="58880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462643" y="2425677"/>
                        <a:ext cx="739008" cy="741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Объект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239630"/>
              </p:ext>
            </p:extLst>
          </p:nvPr>
        </p:nvGraphicFramePr>
        <p:xfrm>
          <a:off x="7407229" y="3425384"/>
          <a:ext cx="759655" cy="714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8" name="CorelDRAW" r:id="rId31" imgW="634511" imgH="597078" progId="CorelDraw.Graphic.18">
                  <p:embed/>
                </p:oleObj>
              </mc:Choice>
              <mc:Fallback>
                <p:oleObj name="CorelDRAW" r:id="rId31" imgW="634511" imgH="59707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7407229" y="3425384"/>
                        <a:ext cx="759655" cy="714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Объект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026651"/>
              </p:ext>
            </p:extLst>
          </p:nvPr>
        </p:nvGraphicFramePr>
        <p:xfrm>
          <a:off x="7499371" y="4343189"/>
          <a:ext cx="642937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9" name="CorelDRAW" r:id="rId33" imgW="643134" imgH="643837" progId="CorelDraw.Graphic.18">
                  <p:embed/>
                </p:oleObj>
              </mc:Choice>
              <mc:Fallback>
                <p:oleObj name="CorelDRAW" r:id="rId33" imgW="643134" imgH="64383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7499371" y="4343189"/>
                        <a:ext cx="642937" cy="64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Объект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310899"/>
              </p:ext>
            </p:extLst>
          </p:nvPr>
        </p:nvGraphicFramePr>
        <p:xfrm>
          <a:off x="7499371" y="5242582"/>
          <a:ext cx="635999" cy="637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0" name="CorelDRAW" r:id="rId35" imgW="508399" imgH="508955" progId="CorelDraw.Graphic.18">
                  <p:embed/>
                </p:oleObj>
              </mc:Choice>
              <mc:Fallback>
                <p:oleObj name="CorelDRAW" r:id="rId35" imgW="508399" imgH="50895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7499371" y="5242582"/>
                        <a:ext cx="635999" cy="637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Объект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0705897"/>
              </p:ext>
            </p:extLst>
          </p:nvPr>
        </p:nvGraphicFramePr>
        <p:xfrm>
          <a:off x="7499371" y="6024299"/>
          <a:ext cx="737174" cy="737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1" name="CorelDRAW" r:id="rId37" imgW="582414" imgH="583050" progId="CorelDraw.Graphic.18">
                  <p:embed/>
                </p:oleObj>
              </mc:Choice>
              <mc:Fallback>
                <p:oleObj name="CorelDRAW" r:id="rId37" imgW="582414" imgH="58305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7499371" y="6024299"/>
                        <a:ext cx="737174" cy="737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8079163" y="1147941"/>
            <a:ext cx="402998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«Координатор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здоровья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»: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диспансеризация для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всех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членов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семьи,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индивидуальной программы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обследований, консультация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профильного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врача по результатам анализов, лечение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7268240" y="236824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Диагностика и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анализы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том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числе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экспресс-методом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Ваш персональный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менеджер доступен </a:t>
            </a:r>
          </a:p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телефону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******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186161" y="333486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smtClean="0">
                <a:latin typeface="Arial" panose="020B0604020202020204" pitchFamily="34" charset="0"/>
                <a:cs typeface="Arial" panose="020B0604020202020204" pitchFamily="34" charset="0"/>
              </a:rPr>
              <a:t>Лечебные и оздоровительные </a:t>
            </a:r>
          </a:p>
          <a:p>
            <a:pPr algn="ctr"/>
            <a:r>
              <a:rPr lang="ru-RU" sz="1400" b="1" smtClean="0">
                <a:latin typeface="Arial" panose="020B0604020202020204" pitchFamily="34" charset="0"/>
                <a:cs typeface="Arial" panose="020B0604020202020204" pitchFamily="34" charset="0"/>
              </a:rPr>
              <a:t>программы </a:t>
            </a:r>
            <a:r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t>для Вас и Ваших родных</a:t>
            </a:r>
          </a:p>
          <a:p>
            <a:pPr algn="ctr"/>
            <a:r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t>Программы по </a:t>
            </a:r>
            <a:r>
              <a:rPr lang="ru-RU" sz="14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нейрореабилитации</a:t>
            </a:r>
            <a:r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ru-RU" sz="14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долголетию и Анти-age, оптический топограф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268240" y="435893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виды стоматологических услуг: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терапия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хирургия,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ортопедия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имплантология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протезирование и др.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207946" y="5176045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Удобный режим работы лаборатории:</a:t>
            </a:r>
          </a:p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понедельник-воскресенье с </a:t>
            </a:r>
          </a:p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07:15 до 20:00 ч.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229730" y="6024299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виды диагностики: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КТ, МРТ, ЭХОКГ, ЭКГ,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ЭЭГ, УЗИ, рентген и др.</a:t>
            </a:r>
          </a:p>
        </p:txBody>
      </p:sp>
    </p:spTree>
    <p:extLst>
      <p:ext uri="{BB962C8B-B14F-4D97-AF65-F5344CB8AC3E}">
        <p14:creationId xmlns:p14="http://schemas.microsoft.com/office/powerpoint/2010/main" val="139509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4454" y="1"/>
            <a:ext cx="7883091" cy="584442"/>
          </a:xfr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34970" y="0"/>
            <a:ext cx="89220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Для Вас и Ваших близких: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8561656" y="584775"/>
            <a:ext cx="105737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лечения детей с заболеваниями опорно-двигательного аппарата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предлагаем помимо лечебной физкультуры на тренажерах и индивидуально,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лечение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тренажере БОС,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стабилан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курсы лечебного массажа,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занятия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мануальным терапевтом,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физиолечение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Предлагаем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уникальные методы лечения на аппарате ПОЛЯРИС, КОРВИТ.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Прекрасные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 по восстановлению осанки дает методика занятий по Войту.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99500" y="651621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274805"/>
              </p:ext>
            </p:extLst>
          </p:nvPr>
        </p:nvGraphicFramePr>
        <p:xfrm>
          <a:off x="4833475" y="651768"/>
          <a:ext cx="2274887" cy="152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4" name="CorelDRAW" r:id="rId3" imgW="2275401" imgH="1521109" progId="CorelDraw.Graphic.18">
                  <p:embed/>
                </p:oleObj>
              </mc:Choice>
              <mc:Fallback>
                <p:oleObj name="CorelDRAW" r:id="rId3" imgW="2275401" imgH="1521109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33475" y="651768"/>
                        <a:ext cx="2274887" cy="152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3929708"/>
              </p:ext>
            </p:extLst>
          </p:nvPr>
        </p:nvGraphicFramePr>
        <p:xfrm>
          <a:off x="4877130" y="2226240"/>
          <a:ext cx="2187575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" name="CorelDRAW" r:id="rId5" imgW="2187015" imgH="1466797" progId="CorelDraw.Graphic.18">
                  <p:embed/>
                </p:oleObj>
              </mc:Choice>
              <mc:Fallback>
                <p:oleObj name="CorelDRAW" r:id="rId5" imgW="2187015" imgH="146679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77130" y="2226240"/>
                        <a:ext cx="2187575" cy="1466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381358"/>
              </p:ext>
            </p:extLst>
          </p:nvPr>
        </p:nvGraphicFramePr>
        <p:xfrm>
          <a:off x="4877130" y="3746405"/>
          <a:ext cx="2311400" cy="155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" name="CorelDRAW" r:id="rId7" imgW="2311689" imgH="1553841" progId="CorelDraw.Graphic.18">
                  <p:embed/>
                </p:oleObj>
              </mc:Choice>
              <mc:Fallback>
                <p:oleObj name="CorelDRAW" r:id="rId7" imgW="2311689" imgH="1553841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77130" y="3746405"/>
                        <a:ext cx="2311400" cy="1554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166636"/>
              </p:ext>
            </p:extLst>
          </p:nvPr>
        </p:nvGraphicFramePr>
        <p:xfrm>
          <a:off x="4877130" y="5334555"/>
          <a:ext cx="2317750" cy="155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" name="CorelDRAW" r:id="rId9" imgW="2317079" imgH="1551323" progId="CorelDraw.Graphic.18">
                  <p:embed/>
                </p:oleObj>
              </mc:Choice>
              <mc:Fallback>
                <p:oleObj name="CorelDRAW" r:id="rId9" imgW="2317079" imgH="155132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77130" y="5334555"/>
                        <a:ext cx="2317750" cy="1550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704295" y="584443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Взрослая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реабилитация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818485" y="584443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Детская реабилитация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3454" y="82242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 доверяют 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важное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647644" y="861108"/>
            <a:ext cx="64376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 доверяют 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самое 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дорогое!</a:t>
            </a:r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4471102"/>
              </p:ext>
            </p:extLst>
          </p:nvPr>
        </p:nvGraphicFramePr>
        <p:xfrm>
          <a:off x="123691" y="1386201"/>
          <a:ext cx="743507" cy="745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8" name="CorelDRAW" r:id="rId11" imgW="635589" imgH="636283" progId="CorelDraw.Graphic.18">
                  <p:embed/>
                </p:oleObj>
              </mc:Choice>
              <mc:Fallback>
                <p:oleObj name="CorelDRAW" r:id="rId11" imgW="635589" imgH="63628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3691" y="1386201"/>
                        <a:ext cx="743507" cy="745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493783"/>
              </p:ext>
            </p:extLst>
          </p:nvPr>
        </p:nvGraphicFramePr>
        <p:xfrm>
          <a:off x="155967" y="2693196"/>
          <a:ext cx="7334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" name="CorelDRAW" r:id="rId13" imgW="732957" imgH="657505" progId="CorelDraw.Graphic.18">
                  <p:embed/>
                </p:oleObj>
              </mc:Choice>
              <mc:Fallback>
                <p:oleObj name="CorelDRAW" r:id="rId13" imgW="732957" imgH="65750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5967" y="2693196"/>
                        <a:ext cx="733425" cy="65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60033"/>
              </p:ext>
            </p:extLst>
          </p:nvPr>
        </p:nvGraphicFramePr>
        <p:xfrm>
          <a:off x="97852" y="3912051"/>
          <a:ext cx="792163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" name="CorelDRAW" r:id="rId15" imgW="791881" imgH="748145" progId="CorelDraw.Graphic.18">
                  <p:embed/>
                </p:oleObj>
              </mc:Choice>
              <mc:Fallback>
                <p:oleObj name="CorelDRAW" r:id="rId15" imgW="791881" imgH="74814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7852" y="3912051"/>
                        <a:ext cx="792163" cy="747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0251267"/>
              </p:ext>
            </p:extLst>
          </p:nvPr>
        </p:nvGraphicFramePr>
        <p:xfrm>
          <a:off x="80890" y="4978438"/>
          <a:ext cx="750887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1" name="CorelDRAW" r:id="rId17" imgW="750563" imgH="751383" progId="CorelDraw.Graphic.18">
                  <p:embed/>
                </p:oleObj>
              </mc:Choice>
              <mc:Fallback>
                <p:oleObj name="CorelDRAW" r:id="rId17" imgW="750563" imgH="75138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0890" y="4978438"/>
                        <a:ext cx="750887" cy="750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215863"/>
              </p:ext>
            </p:extLst>
          </p:nvPr>
        </p:nvGraphicFramePr>
        <p:xfrm>
          <a:off x="71219" y="6043003"/>
          <a:ext cx="777520" cy="778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" name="CorelDRAW" r:id="rId19" imgW="906496" imgH="907486" progId="CorelDraw.Graphic.18">
                  <p:embed/>
                </p:oleObj>
              </mc:Choice>
              <mc:Fallback>
                <p:oleObj name="CorelDRAW" r:id="rId19" imgW="906496" imgH="907486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1219" y="6043003"/>
                        <a:ext cx="777520" cy="778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848739" y="125993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Фитнес-программы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контролем врача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-288882" y="146713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t>VIP - зал, личный фитнес-инструктор </a:t>
            </a:r>
          </a:p>
          <a:p>
            <a:pPr algn="ctr"/>
            <a:r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t>(персональная программа тренировок)</a:t>
            </a:r>
          </a:p>
          <a:p>
            <a:pPr algn="ctr"/>
            <a:r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t>комфортабельная VIP-сауна для отдыха после </a:t>
            </a:r>
          </a:p>
          <a:p>
            <a:pPr algn="ctr"/>
            <a:r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t>занятий в зале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-63170" y="256413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Кардиореабилитация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комплексная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восстановления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перенесенных сердечно-сосудистых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заболеваний, операций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сердце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-175836" y="394824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Курация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профильным врачом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протяжении лечения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-260316" y="4769107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Физическая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реабилитация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использованием тренажёров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Бубновского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остеохондрозах,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артрозах,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кардиопатологии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после инсультов и др.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-260316" y="6040953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методов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аквакинезитерапии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Давид-диагностики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экзарты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суставной гимнастики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746248"/>
              </p:ext>
            </p:extLst>
          </p:nvPr>
        </p:nvGraphicFramePr>
        <p:xfrm>
          <a:off x="7346400" y="1168885"/>
          <a:ext cx="728663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3" name="CorelDRAW" r:id="rId21" imgW="729005" imgH="729802" progId="CorelDraw.Graphic.18">
                  <p:embed/>
                </p:oleObj>
              </mc:Choice>
              <mc:Fallback>
                <p:oleObj name="CorelDRAW" r:id="rId21" imgW="729005" imgH="72980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346400" y="1168885"/>
                        <a:ext cx="728663" cy="73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7813892"/>
              </p:ext>
            </p:extLst>
          </p:nvPr>
        </p:nvGraphicFramePr>
        <p:xfrm>
          <a:off x="7313849" y="2313532"/>
          <a:ext cx="658813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4" name="CorelDRAW" r:id="rId23" imgW="659302" imgH="1009277" progId="CorelDraw.Graphic.18">
                  <p:embed/>
                </p:oleObj>
              </mc:Choice>
              <mc:Fallback>
                <p:oleObj name="CorelDRAW" r:id="rId23" imgW="659302" imgH="100927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313849" y="2313532"/>
                        <a:ext cx="658813" cy="10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Объект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054021"/>
              </p:ext>
            </p:extLst>
          </p:nvPr>
        </p:nvGraphicFramePr>
        <p:xfrm>
          <a:off x="7380508" y="3638479"/>
          <a:ext cx="77787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5" name="CorelDRAW" r:id="rId25" imgW="777509" imgH="784833" progId="CorelDraw.Graphic.18">
                  <p:embed/>
                </p:oleObj>
              </mc:Choice>
              <mc:Fallback>
                <p:oleObj name="CorelDRAW" r:id="rId25" imgW="777509" imgH="78483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380508" y="3638479"/>
                        <a:ext cx="777875" cy="784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Объект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745753"/>
              </p:ext>
            </p:extLst>
          </p:nvPr>
        </p:nvGraphicFramePr>
        <p:xfrm>
          <a:off x="7426980" y="4773509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" name="CorelDRAW" r:id="rId27" imgW="761701" imgH="762533" progId="CorelDraw.Graphic.18">
                  <p:embed/>
                </p:oleObj>
              </mc:Choice>
              <mc:Fallback>
                <p:oleObj name="CorelDRAW" r:id="rId27" imgW="761701" imgH="76253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7426980" y="4773509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Объект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6077260"/>
              </p:ext>
            </p:extLst>
          </p:nvPr>
        </p:nvGraphicFramePr>
        <p:xfrm>
          <a:off x="7346400" y="5764052"/>
          <a:ext cx="1157287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7" name="CorelDRAW" r:id="rId29" imgW="1157641" imgH="1022945" progId="CorelDraw.Graphic.18">
                  <p:embed/>
                </p:oleObj>
              </mc:Choice>
              <mc:Fallback>
                <p:oleObj name="CorelDRAW" r:id="rId29" imgW="1157641" imgH="102294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346400" y="5764052"/>
                        <a:ext cx="1157287" cy="102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Прямоугольник 38"/>
          <p:cNvSpPr/>
          <p:nvPr/>
        </p:nvSpPr>
        <p:spPr>
          <a:xfrm>
            <a:off x="8535380" y="162457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7108362" y="1198379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Детское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отделение реабилитации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входит в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5-ку лучших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медучреждений РФ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данному профилю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989545" y="2125860"/>
            <a:ext cx="59874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20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диагностических 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 обследования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лечения: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«Часто болеющие дети»,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Реабилитация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детей до года»,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«Ваш ребенок не разговаривает»,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«Сохраним здоровье ребенка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0 до 18 лет» и др.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7243275" y="369567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Единственная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Забайкальском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крае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методика детской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кинезитерапии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БОБАТ и ВОЙТА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терапия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109346" y="455366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Перечень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специалистов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педиатр, детский невролог, детский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ортопед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детский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хирург, офтальмолог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оториноларинголог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детский гинеколог,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детский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уролог, детский психиатр,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логопед, психолог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8913180" y="6124666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Грудничковое плавание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37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4454" y="1"/>
            <a:ext cx="7883091" cy="584442"/>
          </a:xfr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34970" y="0"/>
            <a:ext cx="89220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Для Вас и Ваших близких: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8561656" y="584775"/>
            <a:ext cx="105737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лечения детей с заболеваниями опорно-двигательного аппарата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предлагаем помимо лечебной физкультуры на тренажерах и индивидуально,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лечение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тренажере БОС,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стабилан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курсы лечебного массажа,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занятия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мануальным терапевтом,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физиолечение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Предлагаем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уникальные методы лечения на аппарате ПОЛЯРИС, КОРВИТ.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Прекрасные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 по восстановлению осанки дает методика занятий по Войту.</a:t>
            </a:r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04295" y="584443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Косметология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818485" y="584443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SPA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-комплекс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3454" y="82242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 доверяют 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красоту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647644" y="861108"/>
            <a:ext cx="64376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дарим 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удовольствие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8535380" y="162457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9263543"/>
              </p:ext>
            </p:extLst>
          </p:nvPr>
        </p:nvGraphicFramePr>
        <p:xfrm>
          <a:off x="4815616" y="679758"/>
          <a:ext cx="2070100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5" name="CorelDRAW" r:id="rId3" imgW="2069526" imgH="1394140" progId="CorelDraw.Graphic.18">
                  <p:embed/>
                </p:oleObj>
              </mc:Choice>
              <mc:Fallback>
                <p:oleObj name="CorelDRAW" r:id="rId3" imgW="2069526" imgH="139414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15616" y="679758"/>
                        <a:ext cx="2070100" cy="1393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9533297"/>
              </p:ext>
            </p:extLst>
          </p:nvPr>
        </p:nvGraphicFramePr>
        <p:xfrm>
          <a:off x="4844190" y="2216248"/>
          <a:ext cx="2049463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6" name="CorelDRAW" r:id="rId5" imgW="2050124" imgH="1375437" progId="CorelDraw.Graphic.18">
                  <p:embed/>
                </p:oleObj>
              </mc:Choice>
              <mc:Fallback>
                <p:oleObj name="CorelDRAW" r:id="rId5" imgW="2050124" imgH="137543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44190" y="2216248"/>
                        <a:ext cx="2049463" cy="1374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1631944"/>
              </p:ext>
            </p:extLst>
          </p:nvPr>
        </p:nvGraphicFramePr>
        <p:xfrm>
          <a:off x="4844190" y="3733688"/>
          <a:ext cx="2057400" cy="138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7" name="CorelDRAW" r:id="rId7" imgW="2057669" imgH="1380832" progId="CorelDraw.Graphic.18">
                  <p:embed/>
                </p:oleObj>
              </mc:Choice>
              <mc:Fallback>
                <p:oleObj name="CorelDRAW" r:id="rId7" imgW="2057669" imgH="138083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44190" y="3733688"/>
                        <a:ext cx="2057400" cy="1381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9407678"/>
              </p:ext>
            </p:extLst>
          </p:nvPr>
        </p:nvGraphicFramePr>
        <p:xfrm>
          <a:off x="4855303" y="5257478"/>
          <a:ext cx="2046287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8" name="CorelDRAW" r:id="rId9" imgW="2046531" imgH="1374717" progId="CorelDraw.Graphic.18">
                  <p:embed/>
                </p:oleObj>
              </mc:Choice>
              <mc:Fallback>
                <p:oleObj name="CorelDRAW" r:id="rId9" imgW="2046531" imgH="137471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55303" y="5257478"/>
                        <a:ext cx="2046287" cy="1374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4376501"/>
              </p:ext>
            </p:extLst>
          </p:nvPr>
        </p:nvGraphicFramePr>
        <p:xfrm>
          <a:off x="166672" y="1168885"/>
          <a:ext cx="725808" cy="926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9" name="CorelDRAW" r:id="rId11" imgW="904340" imgH="1156388" progId="CorelDraw.Graphic.18">
                  <p:embed/>
                </p:oleObj>
              </mc:Choice>
              <mc:Fallback>
                <p:oleObj name="CorelDRAW" r:id="rId11" imgW="904340" imgH="115638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6672" y="1168885"/>
                        <a:ext cx="725808" cy="9269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489984"/>
              </p:ext>
            </p:extLst>
          </p:nvPr>
        </p:nvGraphicFramePr>
        <p:xfrm>
          <a:off x="155246" y="2358432"/>
          <a:ext cx="719989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0" name="CorelDRAW" r:id="rId13" imgW="989133" imgH="1009277" progId="CorelDraw.Graphic.18">
                  <p:embed/>
                </p:oleObj>
              </mc:Choice>
              <mc:Fallback>
                <p:oleObj name="CorelDRAW" r:id="rId13" imgW="989133" imgH="100927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5246" y="2358432"/>
                        <a:ext cx="719989" cy="735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1279063"/>
              </p:ext>
            </p:extLst>
          </p:nvPr>
        </p:nvGraphicFramePr>
        <p:xfrm>
          <a:off x="205112" y="3321759"/>
          <a:ext cx="832856" cy="1150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1" name="CorelDRAW" r:id="rId15" imgW="865895" imgH="1195234" progId="CorelDraw.Graphic.18">
                  <p:embed/>
                </p:oleObj>
              </mc:Choice>
              <mc:Fallback>
                <p:oleObj name="CorelDRAW" r:id="rId15" imgW="865895" imgH="1195234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05112" y="3321759"/>
                        <a:ext cx="832856" cy="1150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826447"/>
              </p:ext>
            </p:extLst>
          </p:nvPr>
        </p:nvGraphicFramePr>
        <p:xfrm>
          <a:off x="214219" y="4711846"/>
          <a:ext cx="823749" cy="922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2" name="CorelDRAW" r:id="rId17" imgW="888172" imgH="993091" progId="CorelDraw.Graphic.18">
                  <p:embed/>
                </p:oleObj>
              </mc:Choice>
              <mc:Fallback>
                <p:oleObj name="CorelDRAW" r:id="rId17" imgW="888172" imgH="993091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14219" y="4711846"/>
                        <a:ext cx="823749" cy="922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Объект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371831"/>
              </p:ext>
            </p:extLst>
          </p:nvPr>
        </p:nvGraphicFramePr>
        <p:xfrm>
          <a:off x="-14843" y="5843587"/>
          <a:ext cx="1438275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3" name="CorelDRAW" r:id="rId19" imgW="1438608" imgH="1014672" progId="CorelDraw.Graphic.18">
                  <p:embed/>
                </p:oleObj>
              </mc:Choice>
              <mc:Fallback>
                <p:oleObj name="CorelDRAW" r:id="rId19" imgW="1438608" imgH="101467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-14843" y="5843587"/>
                        <a:ext cx="1438275" cy="1014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Прямоугольник 44"/>
          <p:cNvSpPr/>
          <p:nvPr/>
        </p:nvSpPr>
        <p:spPr>
          <a:xfrm>
            <a:off x="-391719" y="1431435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Высокоспециализированные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врачи-косметологи</a:t>
            </a:r>
          </a:p>
          <a:p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-391719" y="231123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Уникальное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экспертного класса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лазерные, ультразвуковые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60821" y="3504708"/>
            <a:ext cx="377296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Персональный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врач-косметолог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Индивидуальные программы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ухода за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кожей, омоложения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Курация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в течение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всего года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1407903" y="4570576"/>
            <a:ext cx="26790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Комплексная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косметология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768732" y="4766496"/>
            <a:ext cx="19573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Уход за кожей лица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Коррекция фигуры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Укрепление волос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-295615" y="5597880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Комплексный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омоложению</a:t>
            </a:r>
          </a:p>
          <a:p>
            <a:pPr algn="ctr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привлечением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специалистов 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другого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профиля: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пластический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хирург, гастроэнтеролог,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диетолог, гинеколог, эндокринолог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1" name="Объект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557651"/>
              </p:ext>
            </p:extLst>
          </p:nvPr>
        </p:nvGraphicFramePr>
        <p:xfrm>
          <a:off x="7266487" y="5718647"/>
          <a:ext cx="1038225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4" name="CorelDRAW" r:id="rId21" imgW="713196" imgH="713975" progId="CorelDraw.Graphic.18">
                  <p:embed/>
                </p:oleObj>
              </mc:Choice>
              <mc:Fallback>
                <p:oleObj name="CorelDRAW" r:id="rId21" imgW="713196" imgH="71397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266487" y="5718647"/>
                        <a:ext cx="1038225" cy="1042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Объект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297298"/>
              </p:ext>
            </p:extLst>
          </p:nvPr>
        </p:nvGraphicFramePr>
        <p:xfrm>
          <a:off x="7298423" y="4210663"/>
          <a:ext cx="1095995" cy="925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5" name="CorelDRAW" r:id="rId23" imgW="906136" imgH="764691" progId="CorelDraw.Graphic.18">
                  <p:embed/>
                </p:oleObj>
              </mc:Choice>
              <mc:Fallback>
                <p:oleObj name="CorelDRAW" r:id="rId23" imgW="906136" imgH="764691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298423" y="4210663"/>
                        <a:ext cx="1095995" cy="925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Объект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880041"/>
              </p:ext>
            </p:extLst>
          </p:nvPr>
        </p:nvGraphicFramePr>
        <p:xfrm>
          <a:off x="7203507" y="3034471"/>
          <a:ext cx="970503" cy="761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6" name="CorelDRAW" r:id="rId25" imgW="890687" imgH="697790" progId="CorelDraw.Graphic.18">
                  <p:embed/>
                </p:oleObj>
              </mc:Choice>
              <mc:Fallback>
                <p:oleObj name="CorelDRAW" r:id="rId25" imgW="890687" imgH="69779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203507" y="3034471"/>
                        <a:ext cx="970503" cy="7611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Объект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704449"/>
              </p:ext>
            </p:extLst>
          </p:nvPr>
        </p:nvGraphicFramePr>
        <p:xfrm>
          <a:off x="7260766" y="1310531"/>
          <a:ext cx="758769" cy="7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7" name="CorelDRAW" r:id="rId27" imgW="706729" imgH="707501" progId="CorelDraw.Graphic.18">
                  <p:embed/>
                </p:oleObj>
              </mc:Choice>
              <mc:Fallback>
                <p:oleObj name="CorelDRAW" r:id="rId27" imgW="706729" imgH="707501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7260766" y="1310531"/>
                        <a:ext cx="758769" cy="760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Прямоугольник 54"/>
          <p:cNvSpPr/>
          <p:nvPr/>
        </p:nvSpPr>
        <p:spPr>
          <a:xfrm>
            <a:off x="6938443" y="129520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Водно-оздоровительные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</a:t>
            </a:r>
          </a:p>
          <a:p>
            <a:pPr algn="ctr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 и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Вашей семьи</a:t>
            </a:r>
          </a:p>
          <a:p>
            <a:pPr algn="ctr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Программы рассчитаны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от 1 до 4 человек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7080364" y="2647494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Вас программы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«Выходной день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Академии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Здоровья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«Путешествие на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побережье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Мёртвого моря»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«В санаторий на 2 дня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</a:p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Академию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Здоровья»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«Водный мир»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7123109" y="409915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включает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физиопроцедуры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немецкие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гидромассажные и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струйно-контрастные ванны,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душ Шарко, душ  Виши, </a:t>
            </a:r>
          </a:p>
          <a:p>
            <a:pPr algn="ctr"/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галотерапию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талассотерапию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грязелечение, ударно-волновую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терапию 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др.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7203507" y="587373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SPA-бассейн: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длина 24 метра</a:t>
            </a:r>
          </a:p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гидромассажная и детская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зона</a:t>
            </a:r>
          </a:p>
          <a:p>
            <a:pPr algn="ctr"/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аквааэробика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84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322" y="0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КАРТА «ПРИВИЛЕГИЯ»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496" y="735423"/>
            <a:ext cx="9777984" cy="3880773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Стоимость годового обслуживания по карте: </a:t>
            </a:r>
          </a:p>
          <a:p>
            <a:pPr marL="0" indent="0">
              <a:buNone/>
            </a:pPr>
            <a:r>
              <a:rPr lang="ru-RU" sz="2800" b="1" dirty="0"/>
              <a:t> </a:t>
            </a:r>
            <a:r>
              <a:rPr lang="ru-RU" sz="2800" b="1" dirty="0" smtClean="0"/>
              <a:t>  </a:t>
            </a:r>
            <a:r>
              <a:rPr lang="ru-RU" sz="2800" b="1" dirty="0" smtClean="0">
                <a:solidFill>
                  <a:srgbClr val="FF0000"/>
                </a:solidFill>
              </a:rPr>
              <a:t>35 000 рублей.</a:t>
            </a:r>
          </a:p>
          <a:p>
            <a:r>
              <a:rPr lang="ru-RU" sz="2800" b="1" dirty="0" smtClean="0"/>
              <a:t>Льготный период обслуживания по карте –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   2 месяца. </a:t>
            </a:r>
          </a:p>
          <a:p>
            <a:pPr marL="0" indent="0">
              <a:buNone/>
            </a:pPr>
            <a:r>
              <a:rPr lang="ru-RU" sz="2800" b="1" dirty="0" smtClean="0"/>
              <a:t>  Вы пользуетесь преимуществами карты </a:t>
            </a:r>
            <a:r>
              <a:rPr lang="ru-RU" sz="2800" b="1" dirty="0" smtClean="0">
                <a:solidFill>
                  <a:srgbClr val="FF0000"/>
                </a:solidFill>
              </a:rPr>
              <a:t>14 месяцев!</a:t>
            </a:r>
          </a:p>
          <a:p>
            <a:endParaRPr lang="ru-RU" sz="2800" b="1" dirty="0"/>
          </a:p>
        </p:txBody>
      </p:sp>
      <p:pic>
        <p:nvPicPr>
          <p:cNvPr id="6146" name="Picture 2" descr="C:\Users\1z-506k-4\Downloads\Карта_Академия Здоровья_3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3611880"/>
            <a:ext cx="8619744" cy="280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99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1290</TotalTime>
  <Words>1378</Words>
  <Application>Microsoft Office PowerPoint</Application>
  <PresentationFormat>Широкоэкранный</PresentationFormat>
  <Paragraphs>330</Paragraphs>
  <Slides>12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Arial Black</vt:lpstr>
      <vt:lpstr>Calibri</vt:lpstr>
      <vt:lpstr>Tahoma</vt:lpstr>
      <vt:lpstr>Trebuchet MS</vt:lpstr>
      <vt:lpstr>Wingdings</vt:lpstr>
      <vt:lpstr>Wingdings 3</vt:lpstr>
      <vt:lpstr>Грань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«Привилегия»</vt:lpstr>
      <vt:lpstr>Презентация PowerPoint</vt:lpstr>
      <vt:lpstr>Презентация PowerPoint</vt:lpstr>
      <vt:lpstr>Презентация PowerPoint</vt:lpstr>
      <vt:lpstr>КАРТА «ПРИВИЛЕГИЯ»</vt:lpstr>
      <vt:lpstr>Презентация PowerPoint</vt:lpstr>
      <vt:lpstr>Презентация PowerPoint</vt:lpstr>
      <vt:lpstr>Спасибо  за внимание!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(по центру)</dc:title>
  <dc:creator>Лилия Галимзяновна Сулейманова</dc:creator>
  <cp:lastModifiedBy>Лилия Галимзяновна Сулейманова</cp:lastModifiedBy>
  <cp:revision>134</cp:revision>
  <dcterms:created xsi:type="dcterms:W3CDTF">2018-12-16T23:29:42Z</dcterms:created>
  <dcterms:modified xsi:type="dcterms:W3CDTF">2019-12-11T03:45:19Z</dcterms:modified>
</cp:coreProperties>
</file>